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Stephen W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32DDA9B-25C3-4585-A04A-7520EAB5A8BC}">
  <a:tblStyle styleId="{B32DDA9B-25C3-4585-A04A-7520EAB5A8B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Might not include this slide, haha, but fun stuff</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tbd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Introduce speakers:</a:t>
            </a:r>
          </a:p>
          <a:p>
            <a:pPr lvl="0" rtl="0">
              <a:spcBef>
                <a:spcPts val="0"/>
              </a:spcBef>
              <a:buNone/>
            </a:pPr>
            <a:r>
              <a:t/>
            </a:r>
            <a:endParaRPr/>
          </a:p>
          <a:p>
            <a:pPr lvl="0" rtl="0">
              <a:spcBef>
                <a:spcPts val="0"/>
              </a:spcBef>
              <a:buNone/>
            </a:pPr>
            <a:r>
              <a:rPr lang="en"/>
              <a:t>Matt: discuss major and interest in sports</a:t>
            </a:r>
          </a:p>
          <a:p>
            <a:pPr lvl="0">
              <a:spcBef>
                <a:spcPts val="0"/>
              </a:spcBef>
              <a:buNone/>
            </a:pPr>
            <a:r>
              <a:rPr lang="en"/>
              <a:t>Stephen: discuss major/minor, interest in statistics and cs models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a:t>
            </a:r>
          </a:p>
          <a:p>
            <a:pPr lvl="0" rtl="0">
              <a:spcBef>
                <a:spcPts val="0"/>
              </a:spcBef>
              <a:buNone/>
            </a:pPr>
            <a:r>
              <a:t/>
            </a:r>
            <a:endParaRPr/>
          </a:p>
          <a:p>
            <a:pPr lvl="0" rtl="0">
              <a:spcBef>
                <a:spcPts val="0"/>
              </a:spcBef>
              <a:buNone/>
            </a:pPr>
            <a:r>
              <a:rPr lang="en"/>
              <a:t>Now we go to the topic of invalid science…</a:t>
            </a:r>
          </a:p>
          <a:p>
            <a:pPr lvl="0" rtl="0">
              <a:spcBef>
                <a:spcPts val="0"/>
              </a:spcBef>
              <a:buNone/>
            </a:pPr>
            <a:r>
              <a:t/>
            </a:r>
            <a:endParaRPr/>
          </a:p>
          <a:p>
            <a:pPr lvl="0">
              <a:spcBef>
                <a:spcPts val="0"/>
              </a:spcBef>
              <a:buNone/>
            </a:pPr>
            <a:r>
              <a:rPr lang="en"/>
              <a:t>In 1998, a reputable journal published the study that the MMR vaccine was a likely cause of autism. This was simply a bad study with some coincedences that led to the conclusion that was quickly overblown and exploded in the media.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799"/>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599"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599"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799"/>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099" cy="987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099" cy="987899"/>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19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599"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7999" cy="3103199"/>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199" cy="1564499"/>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199" cy="12692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599"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599"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hyperlink" Target="http://newsfeed.time.com/2012/11/28/500-million-powerball-jackpot-the-tragic-stories-of-the-lotterys-unluckiest-winners/slide/andrew-jack-whittaker/" TargetMode="External"/><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pastebin.com/a2Ucj6f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ports.espn.go.com/keyword/search?searchString=John_Hollinger" TargetMode="External"/><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hyperlink" Target="https://en.wikipedia.org/wiki/Player_efficiency_rat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fivethirtyeight.com/" TargetMode="External"/><Relationship Id="rId4" Type="http://schemas.openxmlformats.org/officeDocument/2006/relationships/hyperlink" Target="http://www.informationisbeautiful.net/" TargetMode="External"/><Relationship Id="rId5" Type="http://schemas.openxmlformats.org/officeDocument/2006/relationships/hyperlink" Target="http://www.stat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07.png"/><Relationship Id="rId4"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8.png"/><Relationship Id="rId4" Type="http://schemas.openxmlformats.org/officeDocument/2006/relationships/image" Target="../media/image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 Id="rId4" Type="http://schemas.openxmlformats.org/officeDocument/2006/relationships/image" Target="../media/image02.png"/><Relationship Id="rId5" Type="http://schemas.openxmlformats.org/officeDocument/2006/relationships/image" Target="../media/image0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economist.com/news/briefing/21588057-scientists-think-science-self-correcting-alarming-degree-it-not-trouble" TargetMode="External"/><Relationship Id="rId4" Type="http://schemas.openxmlformats.org/officeDocument/2006/relationships/hyperlink" Target="http://www.wired.com/2015/02/scientists-wrong-time-thats-fantastic/" TargetMode="External"/><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799"/>
          </a:xfrm>
          <a:prstGeom prst="rect">
            <a:avLst/>
          </a:prstGeom>
        </p:spPr>
        <p:txBody>
          <a:bodyPr anchorCtr="0" anchor="b" bIns="91425" lIns="91425" rIns="91425" tIns="91425">
            <a:noAutofit/>
          </a:bodyPr>
          <a:lstStyle/>
          <a:p>
            <a:pPr lvl="0">
              <a:spcBef>
                <a:spcPts val="0"/>
              </a:spcBef>
              <a:buNone/>
            </a:pPr>
            <a:r>
              <a:rPr lang="en" sz="3200"/>
              <a:t>Media, Sports, Gambling, and Life through Statistics</a:t>
            </a:r>
          </a:p>
        </p:txBody>
      </p:sp>
      <p:sp>
        <p:nvSpPr>
          <p:cNvPr id="86" name="Shape 86"/>
          <p:cNvSpPr txBox="1"/>
          <p:nvPr>
            <p:ph idx="1" type="subTitle"/>
          </p:nvPr>
        </p:nvSpPr>
        <p:spPr>
          <a:xfrm>
            <a:off x="598088" y="2715912"/>
            <a:ext cx="8222100" cy="432899"/>
          </a:xfrm>
          <a:prstGeom prst="rect">
            <a:avLst/>
          </a:prstGeom>
        </p:spPr>
        <p:txBody>
          <a:bodyPr anchorCtr="0" anchor="t" bIns="91425" lIns="91425" rIns="91425" tIns="91425">
            <a:noAutofit/>
          </a:bodyPr>
          <a:lstStyle/>
          <a:p>
            <a:pPr lvl="0">
              <a:spcBef>
                <a:spcPts val="0"/>
              </a:spcBef>
              <a:buNone/>
            </a:pPr>
            <a:r>
              <a:rPr lang="en"/>
              <a:t>Matt Smerglia, Stephen Wu</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Statistical significance, p-values, and power</a:t>
            </a:r>
          </a:p>
        </p:txBody>
      </p:sp>
      <p:sp>
        <p:nvSpPr>
          <p:cNvPr id="169" name="Shape 16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Science often accepts a result of “statistical significance” if its p-value is </a:t>
            </a:r>
            <a:r>
              <a:rPr b="1" lang="en">
                <a:solidFill>
                  <a:srgbClr val="274E13"/>
                </a:solidFill>
              </a:rPr>
              <a:t>5%</a:t>
            </a:r>
            <a:r>
              <a:rPr lang="en"/>
              <a:t>.</a:t>
            </a:r>
          </a:p>
          <a:p>
            <a:pPr lvl="0" rtl="0">
              <a:spcBef>
                <a:spcPts val="0"/>
              </a:spcBef>
              <a:buNone/>
            </a:pPr>
            <a:r>
              <a:rPr lang="en"/>
              <a:t>Media reports journal articles displaying </a:t>
            </a:r>
            <a:r>
              <a:rPr b="1" lang="en"/>
              <a:t>positive correlations</a:t>
            </a:r>
            <a:r>
              <a:rPr lang="en"/>
              <a:t>, but not </a:t>
            </a:r>
            <a:r>
              <a:rPr b="1" lang="en"/>
              <a:t>negative correlations.</a:t>
            </a:r>
          </a:p>
          <a:p>
            <a:pPr lvl="0" rtl="0">
              <a:spcBef>
                <a:spcPts val="0"/>
              </a:spcBef>
              <a:buNone/>
            </a:pPr>
            <a:r>
              <a:rPr lang="en"/>
              <a:t>For the one MMR article that said vaccines caused autism, there were 20+ that didn’t...But which one was reported and widely discussed?</a:t>
            </a:r>
          </a:p>
          <a:p>
            <a:pPr lvl="0" rtl="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0F0F0"/>
        </a:solidFill>
      </p:bgPr>
    </p:bg>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398337" y="111100"/>
            <a:ext cx="8347325" cy="4866575"/>
          </a:xfrm>
          <a:prstGeom prst="rect">
            <a:avLst/>
          </a:prstGeom>
          <a:noFill/>
          <a:ln>
            <a:noFill/>
          </a:ln>
        </p:spPr>
      </p:pic>
      <p:sp>
        <p:nvSpPr>
          <p:cNvPr id="175" name="Shape 175"/>
          <p:cNvSpPr txBox="1"/>
          <p:nvPr/>
        </p:nvSpPr>
        <p:spPr>
          <a:xfrm>
            <a:off x="2537250" y="4782300"/>
            <a:ext cx="4069500" cy="361200"/>
          </a:xfrm>
          <a:prstGeom prst="rect">
            <a:avLst/>
          </a:prstGeom>
          <a:noFill/>
          <a:ln>
            <a:noFill/>
          </a:ln>
        </p:spPr>
        <p:txBody>
          <a:bodyPr anchorCtr="0" anchor="t" bIns="91425" lIns="91425" rIns="91425" tIns="91425">
            <a:noAutofit/>
          </a:bodyPr>
          <a:lstStyle/>
          <a:p>
            <a:pPr lvl="0" rtl="0">
              <a:spcBef>
                <a:spcPts val="0"/>
              </a:spcBef>
              <a:buNone/>
            </a:pPr>
            <a:r>
              <a:rPr lang="en" sz="1100">
                <a:latin typeface="Roboto"/>
                <a:ea typeface="Roboto"/>
                <a:cs typeface="Roboto"/>
                <a:sym typeface="Roboto"/>
              </a:rPr>
              <a:t>“Failure is Moving Science Forward”, </a:t>
            </a:r>
            <a:r>
              <a:rPr i="1" lang="en" sz="1100">
                <a:latin typeface="Roboto"/>
                <a:ea typeface="Roboto"/>
                <a:cs typeface="Roboto"/>
                <a:sym typeface="Roboto"/>
              </a:rPr>
              <a:t>FiveThirtyEight</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Correlation, Causation</a:t>
            </a:r>
          </a:p>
        </p:txBody>
      </p:sp>
      <p:sp>
        <p:nvSpPr>
          <p:cNvPr id="181" name="Shape 181"/>
          <p:cNvSpPr txBox="1"/>
          <p:nvPr>
            <p:ph idx="1" type="body"/>
          </p:nvPr>
        </p:nvSpPr>
        <p:spPr>
          <a:xfrm>
            <a:off x="311700" y="1229875"/>
            <a:ext cx="8520599" cy="3339000"/>
          </a:xfrm>
          <a:prstGeom prst="rect">
            <a:avLst/>
          </a:prstGeom>
        </p:spPr>
        <p:txBody>
          <a:bodyPr anchorCtr="0" anchor="t" bIns="91425" lIns="91425" rIns="91425" tIns="91425">
            <a:noAutofit/>
          </a:bodyPr>
          <a:lstStyle/>
          <a:p>
            <a:pPr indent="-228600" lvl="0" marL="457200" rtl="0">
              <a:spcBef>
                <a:spcPts val="0"/>
              </a:spcBef>
            </a:pPr>
            <a:r>
              <a:rPr lang="en"/>
              <a:t>“Correlation does not imply causation.” </a:t>
            </a:r>
          </a:p>
          <a:p>
            <a:pPr indent="-228600" lvl="1" marL="914400" rtl="0">
              <a:spcBef>
                <a:spcPts val="0"/>
              </a:spcBef>
            </a:pPr>
            <a:r>
              <a:rPr lang="en"/>
              <a:t>Heard often, but practically everyone makes this mistake…</a:t>
            </a:r>
          </a:p>
          <a:p>
            <a:pPr indent="-228600" lvl="1" marL="914400" rtl="0">
              <a:spcBef>
                <a:spcPts val="0"/>
              </a:spcBef>
            </a:pPr>
            <a:r>
              <a:rPr lang="en"/>
              <a:t>Correlation is </a:t>
            </a:r>
            <a:r>
              <a:rPr i="1" lang="en"/>
              <a:t>evidence</a:t>
            </a:r>
            <a:r>
              <a:rPr lang="en"/>
              <a:t> for causation, but not </a:t>
            </a:r>
            <a:r>
              <a:rPr i="1" lang="en"/>
              <a:t>proof</a:t>
            </a:r>
          </a:p>
          <a:p>
            <a:pPr lvl="0" rtl="0">
              <a:spcBef>
                <a:spcPts val="0"/>
              </a:spcBef>
              <a:buNone/>
            </a:pPr>
            <a:r>
              <a:rPr lang="en" sz="1700">
                <a:solidFill>
                  <a:schemeClr val="accent3"/>
                </a:solidFill>
              </a:rPr>
              <a:t>Based on statistics, we often cannot make assumptions as to </a:t>
            </a:r>
            <a:br>
              <a:rPr lang="en" sz="1700">
                <a:solidFill>
                  <a:schemeClr val="accent3"/>
                </a:solidFill>
              </a:rPr>
            </a:br>
            <a:r>
              <a:rPr lang="en" sz="1700">
                <a:solidFill>
                  <a:schemeClr val="accent3"/>
                </a:solidFill>
              </a:rPr>
              <a:t>whether event A causes event B. Social data is almost always correlative. </a:t>
            </a:r>
          </a:p>
          <a:p>
            <a:pPr indent="-330200" lvl="0" marL="457200" rtl="0">
              <a:spcBef>
                <a:spcPts val="0"/>
              </a:spcBef>
              <a:buSzPct val="100000"/>
            </a:pPr>
            <a:r>
              <a:rPr lang="en" sz="1600"/>
              <a:t>“Bernie didn’t win these states because of the lower African-American population.” - npr</a:t>
            </a:r>
          </a:p>
          <a:p>
            <a:pPr indent="-330200" lvl="0" marL="457200" rtl="0">
              <a:spcBef>
                <a:spcPts val="0"/>
              </a:spcBef>
              <a:buSzPct val="100000"/>
            </a:pPr>
            <a:r>
              <a:rPr lang="en" sz="1600"/>
              <a:t>“We encourage students to participate in activities because students who participate in at least one activity raise their GPA!” - OSU tour guide</a:t>
            </a:r>
          </a:p>
        </p:txBody>
      </p:sp>
      <p:pic>
        <p:nvPicPr>
          <p:cNvPr id="182" name="Shape 182"/>
          <p:cNvPicPr preferRelativeResize="0"/>
          <p:nvPr/>
        </p:nvPicPr>
        <p:blipFill>
          <a:blip r:embed="rId3">
            <a:alphaModFix/>
          </a:blip>
          <a:stretch>
            <a:fillRect/>
          </a:stretch>
        </p:blipFill>
        <p:spPr>
          <a:xfrm>
            <a:off x="5251348" y="38623"/>
            <a:ext cx="3787424" cy="1526500"/>
          </a:xfrm>
          <a:prstGeom prst="rect">
            <a:avLst/>
          </a:prstGeom>
          <a:noFill/>
          <a:ln>
            <a:noFill/>
          </a:ln>
        </p:spPr>
      </p:pic>
      <p:sp>
        <p:nvSpPr>
          <p:cNvPr id="183" name="Shape 183"/>
          <p:cNvSpPr txBox="1"/>
          <p:nvPr/>
        </p:nvSpPr>
        <p:spPr>
          <a:xfrm>
            <a:off x="8547475" y="1565125"/>
            <a:ext cx="580799" cy="361199"/>
          </a:xfrm>
          <a:prstGeom prst="rect">
            <a:avLst/>
          </a:prstGeom>
          <a:noFill/>
          <a:ln>
            <a:noFill/>
          </a:ln>
        </p:spPr>
        <p:txBody>
          <a:bodyPr anchorCtr="0" anchor="t" bIns="91425" lIns="91425" rIns="91425" tIns="91425">
            <a:noAutofit/>
          </a:bodyPr>
          <a:lstStyle/>
          <a:p>
            <a:pPr lvl="0">
              <a:spcBef>
                <a:spcPts val="0"/>
              </a:spcBef>
              <a:buNone/>
            </a:pPr>
            <a:r>
              <a:rPr i="1" lang="en" sz="1100">
                <a:solidFill>
                  <a:schemeClr val="lt2"/>
                </a:solidFill>
                <a:latin typeface="Roboto"/>
                <a:ea typeface="Roboto"/>
                <a:cs typeface="Roboto"/>
                <a:sym typeface="Roboto"/>
              </a:rPr>
              <a:t>xkcd</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b="77113" l="0" r="0" t="0"/>
          <a:stretch/>
        </p:blipFill>
        <p:spPr>
          <a:xfrm>
            <a:off x="494400" y="1163100"/>
            <a:ext cx="8155200" cy="851724"/>
          </a:xfrm>
          <a:prstGeom prst="rect">
            <a:avLst/>
          </a:prstGeom>
          <a:noFill/>
          <a:ln>
            <a:noFill/>
          </a:ln>
        </p:spPr>
      </p:pic>
      <p:sp>
        <p:nvSpPr>
          <p:cNvPr id="189" name="Shape 189"/>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Spurious Correlations</a:t>
            </a:r>
          </a:p>
        </p:txBody>
      </p:sp>
      <p:pic>
        <p:nvPicPr>
          <p:cNvPr id="190" name="Shape 190"/>
          <p:cNvPicPr preferRelativeResize="0"/>
          <p:nvPr/>
        </p:nvPicPr>
        <p:blipFill rotWithShape="1">
          <a:blip r:embed="rId3">
            <a:alphaModFix/>
          </a:blip>
          <a:srcRect b="2050" l="0" r="0" t="23121"/>
          <a:stretch/>
        </p:blipFill>
        <p:spPr>
          <a:xfrm>
            <a:off x="494400" y="2064500"/>
            <a:ext cx="8155200" cy="2784650"/>
          </a:xfrm>
          <a:prstGeom prst="rect">
            <a:avLst/>
          </a:prstGeom>
          <a:noFill/>
          <a:ln>
            <a:noFill/>
          </a:ln>
        </p:spPr>
      </p:pic>
      <p:sp>
        <p:nvSpPr>
          <p:cNvPr id="191" name="Shape 191"/>
          <p:cNvSpPr txBox="1"/>
          <p:nvPr/>
        </p:nvSpPr>
        <p:spPr>
          <a:xfrm>
            <a:off x="6889200" y="4670325"/>
            <a:ext cx="3264899"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TylerVigen.com</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3000"/>
                                        <p:tgtEl>
                                          <p:spTgt spid="18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3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pic>
        <p:nvPicPr>
          <p:cNvPr id="196" name="Shape 196"/>
          <p:cNvPicPr preferRelativeResize="0"/>
          <p:nvPr/>
        </p:nvPicPr>
        <p:blipFill rotWithShape="1">
          <a:blip r:embed="rId3">
            <a:alphaModFix/>
          </a:blip>
          <a:srcRect b="0" l="0" r="0" t="21703"/>
          <a:stretch/>
        </p:blipFill>
        <p:spPr>
          <a:xfrm>
            <a:off x="0" y="1943899"/>
            <a:ext cx="9144000" cy="3484424"/>
          </a:xfrm>
          <a:prstGeom prst="rect">
            <a:avLst/>
          </a:prstGeom>
          <a:noFill/>
          <a:ln>
            <a:noFill/>
          </a:ln>
        </p:spPr>
      </p:pic>
      <p:sp>
        <p:nvSpPr>
          <p:cNvPr id="197" name="Shape 197"/>
          <p:cNvSpPr txBox="1"/>
          <p:nvPr>
            <p:ph type="title"/>
          </p:nvPr>
        </p:nvSpPr>
        <p:spPr>
          <a:xfrm>
            <a:off x="311700" y="410000"/>
            <a:ext cx="8520599" cy="607800"/>
          </a:xfrm>
          <a:prstGeom prst="rect">
            <a:avLst/>
          </a:prstGeom>
        </p:spPr>
        <p:txBody>
          <a:bodyPr anchorCtr="0" anchor="t" bIns="91425" lIns="91425" rIns="91425" tIns="91425">
            <a:noAutofit/>
          </a:bodyPr>
          <a:lstStyle/>
          <a:p>
            <a:pPr lvl="0" rtl="0">
              <a:spcBef>
                <a:spcPts val="0"/>
              </a:spcBef>
              <a:buNone/>
            </a:pPr>
            <a:r>
              <a:rPr lang="en"/>
              <a:t>Spurious Correlations, continued</a:t>
            </a:r>
          </a:p>
        </p:txBody>
      </p:sp>
      <p:sp>
        <p:nvSpPr>
          <p:cNvPr id="198" name="Shape 198"/>
          <p:cNvSpPr txBox="1"/>
          <p:nvPr/>
        </p:nvSpPr>
        <p:spPr>
          <a:xfrm>
            <a:off x="6889200" y="4670325"/>
            <a:ext cx="3264899"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TylerVigen.com</a:t>
            </a:r>
          </a:p>
        </p:txBody>
      </p:sp>
      <p:pic>
        <p:nvPicPr>
          <p:cNvPr id="199" name="Shape 199"/>
          <p:cNvPicPr preferRelativeResize="0"/>
          <p:nvPr/>
        </p:nvPicPr>
        <p:blipFill rotWithShape="1">
          <a:blip r:embed="rId3">
            <a:alphaModFix/>
          </a:blip>
          <a:srcRect b="78692" l="0" r="0" t="0"/>
          <a:stretch/>
        </p:blipFill>
        <p:spPr>
          <a:xfrm>
            <a:off x="0" y="1018728"/>
            <a:ext cx="9144000" cy="94827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3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January Powerball </a:t>
            </a:r>
          </a:p>
        </p:txBody>
      </p:sp>
      <p:sp>
        <p:nvSpPr>
          <p:cNvPr id="205" name="Shape 205"/>
          <p:cNvSpPr txBox="1"/>
          <p:nvPr>
            <p:ph idx="1" type="body"/>
          </p:nvPr>
        </p:nvSpPr>
        <p:spPr>
          <a:xfrm>
            <a:off x="311700" y="1229875"/>
            <a:ext cx="8520599" cy="3339000"/>
          </a:xfrm>
          <a:prstGeom prst="rect">
            <a:avLst/>
          </a:prstGeom>
        </p:spPr>
        <p:txBody>
          <a:bodyPr anchorCtr="0" anchor="t" bIns="91425" lIns="91425" rIns="91425" tIns="91425">
            <a:noAutofit/>
          </a:bodyPr>
          <a:lstStyle/>
          <a:p>
            <a:pPr indent="-228600" lvl="0" marL="457200" rtl="0">
              <a:spcBef>
                <a:spcPts val="0"/>
              </a:spcBef>
            </a:pPr>
            <a:r>
              <a:rPr lang="en"/>
              <a:t>Recent powerball drawing: </a:t>
            </a:r>
            <a:r>
              <a:rPr lang="en">
                <a:solidFill>
                  <a:srgbClr val="274E13"/>
                </a:solidFill>
              </a:rPr>
              <a:t>$1.59billion</a:t>
            </a:r>
            <a:r>
              <a:rPr lang="en"/>
              <a:t> after 20 rollovers</a:t>
            </a:r>
          </a:p>
          <a:p>
            <a:pPr indent="-228600" lvl="0" marL="457200" rtl="0">
              <a:spcBef>
                <a:spcPts val="0"/>
              </a:spcBef>
            </a:pPr>
            <a:r>
              <a:rPr lang="en"/>
              <a:t>1</a:t>
            </a:r>
            <a:r>
              <a:rPr lang="en">
                <a:solidFill>
                  <a:srgbClr val="1C4587"/>
                </a:solidFill>
              </a:rPr>
              <a:t> in 292million odds — $2 / $3 tickets</a:t>
            </a:r>
          </a:p>
          <a:p>
            <a:pPr indent="-228600" lvl="0" marL="457200" rtl="0">
              <a:spcBef>
                <a:spcPts val="0"/>
              </a:spcBef>
            </a:pPr>
            <a:r>
              <a:rPr lang="en"/>
              <a:t>Would you gamble? What are the conditions that make the powerball worth it?</a:t>
            </a:r>
          </a:p>
        </p:txBody>
      </p:sp>
      <p:pic>
        <p:nvPicPr>
          <p:cNvPr id="206" name="Shape 206"/>
          <p:cNvPicPr preferRelativeResize="0"/>
          <p:nvPr/>
        </p:nvPicPr>
        <p:blipFill>
          <a:blip r:embed="rId3">
            <a:alphaModFix/>
          </a:blip>
          <a:stretch>
            <a:fillRect/>
          </a:stretch>
        </p:blipFill>
        <p:spPr>
          <a:xfrm>
            <a:off x="464100" y="2536428"/>
            <a:ext cx="3875850" cy="217862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Los Angeles Times Powerball Simulator</a:t>
            </a:r>
          </a:p>
        </p:txBody>
      </p:sp>
      <p:pic>
        <p:nvPicPr>
          <p:cNvPr id="212" name="Shape 212"/>
          <p:cNvPicPr preferRelativeResize="0"/>
          <p:nvPr/>
        </p:nvPicPr>
        <p:blipFill>
          <a:blip r:embed="rId3">
            <a:alphaModFix/>
          </a:blip>
          <a:stretch>
            <a:fillRect/>
          </a:stretch>
        </p:blipFill>
        <p:spPr>
          <a:xfrm>
            <a:off x="1092237" y="1518500"/>
            <a:ext cx="5724525" cy="19050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Powerball by the Numbers</a:t>
            </a:r>
          </a:p>
        </p:txBody>
      </p:sp>
      <p:sp>
        <p:nvSpPr>
          <p:cNvPr id="218" name="Shape 218"/>
          <p:cNvSpPr txBox="1"/>
          <p:nvPr>
            <p:ph idx="1" type="body"/>
          </p:nvPr>
        </p:nvSpPr>
        <p:spPr>
          <a:xfrm>
            <a:off x="311700" y="1229875"/>
            <a:ext cx="8520599" cy="3339000"/>
          </a:xfrm>
          <a:prstGeom prst="rect">
            <a:avLst/>
          </a:prstGeom>
        </p:spPr>
        <p:txBody>
          <a:bodyPr anchorCtr="0" anchor="t" bIns="91425" lIns="91425" rIns="91425" tIns="91425">
            <a:noAutofit/>
          </a:bodyPr>
          <a:lstStyle/>
          <a:p>
            <a:pPr indent="-228600" lvl="0" marL="457200" rtl="0">
              <a:spcBef>
                <a:spcPts val="0"/>
              </a:spcBef>
            </a:pPr>
            <a:r>
              <a:rPr lang="en"/>
              <a:t>Lump sum: </a:t>
            </a:r>
            <a:r>
              <a:rPr lang="en">
                <a:solidFill>
                  <a:srgbClr val="93C47D"/>
                </a:solidFill>
              </a:rPr>
              <a:t>$930 million</a:t>
            </a:r>
            <a:r>
              <a:rPr lang="en"/>
              <a:t> —&gt; </a:t>
            </a:r>
            <a:r>
              <a:rPr b="1" lang="en">
                <a:solidFill>
                  <a:srgbClr val="93C47D"/>
                </a:solidFill>
              </a:rPr>
              <a:t>~$533 million</a:t>
            </a:r>
            <a:r>
              <a:rPr lang="en"/>
              <a:t> after taxes</a:t>
            </a:r>
            <a:br>
              <a:rPr lang="en"/>
            </a:br>
            <a:r>
              <a:rPr lang="en"/>
              <a:t>Annuity: </a:t>
            </a:r>
            <a:r>
              <a:rPr lang="en">
                <a:solidFill>
                  <a:srgbClr val="45818E"/>
                </a:solidFill>
              </a:rPr>
              <a:t>~</a:t>
            </a:r>
            <a:r>
              <a:rPr b="1" lang="en">
                <a:solidFill>
                  <a:srgbClr val="45818E"/>
                </a:solidFill>
              </a:rPr>
              <a:t>$2.958m / month</a:t>
            </a:r>
          </a:p>
          <a:p>
            <a:pPr lvl="0" rtl="0">
              <a:spcBef>
                <a:spcPts val="0"/>
              </a:spcBef>
              <a:buNone/>
            </a:pPr>
            <a:r>
              <a:t/>
            </a:r>
            <a:endParaRPr/>
          </a:p>
          <a:p>
            <a:pPr indent="-228600" lvl="0" marL="457200" rtl="0">
              <a:spcBef>
                <a:spcPts val="0"/>
              </a:spcBef>
            </a:pPr>
            <a:r>
              <a:rPr lang="en"/>
              <a:t>Bigger pot -&gt; More players -&gt; More winners -&gt; Less expected value…</a:t>
            </a:r>
          </a:p>
          <a:p>
            <a:pPr indent="-228600" lvl="0" marL="457200" rtl="0">
              <a:spcBef>
                <a:spcPts val="0"/>
              </a:spcBef>
            </a:pPr>
            <a:r>
              <a:rPr lang="en"/>
              <a:t>Needed </a:t>
            </a:r>
            <a:r>
              <a:rPr b="1" lang="en"/>
              <a:t>$584 million</a:t>
            </a:r>
            <a:r>
              <a:rPr lang="en"/>
              <a:t> to buy every one of the </a:t>
            </a:r>
            <a:r>
              <a:rPr b="1" lang="en"/>
              <a:t>292 million combinations</a:t>
            </a:r>
            <a:br>
              <a:rPr lang="en"/>
            </a:br>
            <a:br>
              <a:rPr lang="en"/>
            </a:br>
          </a:p>
          <a:p>
            <a:pPr indent="-228600" lvl="0" marL="457200" rtl="0">
              <a:spcBef>
                <a:spcPts val="0"/>
              </a:spcBef>
            </a:pPr>
            <a:r>
              <a:rPr lang="en"/>
              <a:t>Nearly 70% of lottery winners go broke in 7 years.</a:t>
            </a:r>
          </a:p>
          <a:p>
            <a:pPr indent="-228600" lvl="0" marL="457200" rtl="0">
              <a:spcBef>
                <a:spcPts val="0"/>
              </a:spcBef>
            </a:pPr>
            <a:r>
              <a:rPr lang="en"/>
              <a:t>Many have tragic stories — </a:t>
            </a:r>
            <a:r>
              <a:rPr lang="en" u="sng">
                <a:solidFill>
                  <a:schemeClr val="hlink"/>
                </a:solidFill>
                <a:hlinkClick r:id="rId4"/>
              </a:rPr>
              <a:t>Jack Whittaker</a:t>
            </a:r>
          </a:p>
          <a:p>
            <a:pPr lvl="0" rtl="0">
              <a:spcBef>
                <a:spcPts val="0"/>
              </a:spcBef>
              <a:buNone/>
            </a:pPr>
            <a:r>
              <a:t/>
            </a:r>
            <a:endParaRPr/>
          </a:p>
        </p:txBody>
      </p:sp>
      <p:pic>
        <p:nvPicPr>
          <p:cNvPr id="219" name="Shape 219"/>
          <p:cNvPicPr preferRelativeResize="0"/>
          <p:nvPr/>
        </p:nvPicPr>
        <p:blipFill rotWithShape="1">
          <a:blip r:embed="rId5">
            <a:alphaModFix/>
          </a:blip>
          <a:srcRect b="7825" l="0" r="0" t="0"/>
          <a:stretch/>
        </p:blipFill>
        <p:spPr>
          <a:xfrm>
            <a:off x="7275525" y="0"/>
            <a:ext cx="1868475" cy="2474925"/>
          </a:xfrm>
          <a:prstGeom prst="rect">
            <a:avLst/>
          </a:prstGeom>
          <a:noFill/>
          <a:ln>
            <a:noFill/>
          </a:ln>
        </p:spPr>
      </p:pic>
      <p:sp>
        <p:nvSpPr>
          <p:cNvPr id="220" name="Shape 220"/>
          <p:cNvSpPr txBox="1"/>
          <p:nvPr/>
        </p:nvSpPr>
        <p:spPr>
          <a:xfrm>
            <a:off x="7310575" y="2430500"/>
            <a:ext cx="3517200" cy="361200"/>
          </a:xfrm>
          <a:prstGeom prst="rect">
            <a:avLst/>
          </a:prstGeom>
          <a:noFill/>
          <a:ln>
            <a:noFill/>
          </a:ln>
        </p:spPr>
        <p:txBody>
          <a:bodyPr anchorCtr="0" anchor="t" bIns="91425" lIns="91425" rIns="91425" tIns="91425">
            <a:noAutofit/>
          </a:bodyPr>
          <a:lstStyle/>
          <a:p>
            <a:pPr lvl="0" rtl="0">
              <a:spcBef>
                <a:spcPts val="0"/>
              </a:spcBef>
              <a:buNone/>
            </a:pPr>
            <a:r>
              <a:rPr lang="en" sz="1000">
                <a:solidFill>
                  <a:schemeClr val="lt2"/>
                </a:solidFill>
                <a:latin typeface="Roboto"/>
                <a:ea typeface="Roboto"/>
                <a:cs typeface="Roboto"/>
                <a:sym typeface="Roboto"/>
              </a:rPr>
              <a:t>Powerball graphic, USAToday</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Roulette &amp; The Martingale</a:t>
            </a:r>
          </a:p>
        </p:txBody>
      </p:sp>
      <p:sp>
        <p:nvSpPr>
          <p:cNvPr id="226" name="Shape 226"/>
          <p:cNvSpPr txBox="1"/>
          <p:nvPr>
            <p:ph idx="1" type="body"/>
          </p:nvPr>
        </p:nvSpPr>
        <p:spPr>
          <a:xfrm>
            <a:off x="311700" y="1229875"/>
            <a:ext cx="8520599" cy="3339000"/>
          </a:xfrm>
          <a:prstGeom prst="rect">
            <a:avLst/>
          </a:prstGeom>
        </p:spPr>
        <p:txBody>
          <a:bodyPr anchorCtr="0" anchor="t" bIns="91425" lIns="91425" rIns="91425" tIns="91425">
            <a:noAutofit/>
          </a:bodyPr>
          <a:lstStyle/>
          <a:p>
            <a:pPr indent="-228600" lvl="0" marL="457200" rtl="0">
              <a:spcBef>
                <a:spcPts val="0"/>
              </a:spcBef>
            </a:pPr>
            <a:r>
              <a:rPr lang="en"/>
              <a:t>Roulette, Craps, Slot Machines earn money by</a:t>
            </a:r>
            <a:br>
              <a:rPr lang="en"/>
            </a:br>
            <a:r>
              <a:rPr lang="en"/>
              <a:t>a built-in house edge.</a:t>
            </a:r>
            <a:br>
              <a:rPr lang="en"/>
            </a:br>
          </a:p>
          <a:p>
            <a:pPr indent="-228600" lvl="0" marL="457200" rtl="0">
              <a:spcBef>
                <a:spcPts val="0"/>
              </a:spcBef>
            </a:pPr>
            <a:r>
              <a:rPr lang="en"/>
              <a:t>The Martingale system attempts beat the house.</a:t>
            </a:r>
            <a:br>
              <a:rPr lang="en"/>
            </a:br>
            <a:br>
              <a:rPr lang="en"/>
            </a:br>
            <a:r>
              <a:rPr lang="en"/>
              <a:t>Example:</a:t>
            </a:r>
          </a:p>
          <a:p>
            <a:pPr indent="-228600" lvl="0" marL="457200" rtl="0">
              <a:spcBef>
                <a:spcPts val="0"/>
              </a:spcBef>
              <a:buAutoNum type="arabicPeriod"/>
            </a:pPr>
            <a:r>
              <a:rPr lang="en"/>
              <a:t>Probability of hitting red or black: (18/38) ≈ 47%</a:t>
            </a:r>
          </a:p>
          <a:p>
            <a:pPr indent="-228600" lvl="0" marL="457200" rtl="0">
              <a:spcBef>
                <a:spcPts val="0"/>
              </a:spcBef>
              <a:buAutoNum type="arabicPeriod"/>
            </a:pPr>
            <a:r>
              <a:rPr lang="en"/>
              <a:t>Bet red/black. On loss, double down.</a:t>
            </a:r>
          </a:p>
          <a:p>
            <a:pPr indent="-228600" lvl="0" marL="457200" rtl="0">
              <a:spcBef>
                <a:spcPts val="0"/>
              </a:spcBef>
              <a:buAutoNum type="arabicPeriod"/>
            </a:pPr>
            <a:r>
              <a:rPr lang="en"/>
              <a:t>The first win recovers all previous losses.</a:t>
            </a:r>
          </a:p>
        </p:txBody>
      </p:sp>
      <p:pic>
        <p:nvPicPr>
          <p:cNvPr id="227" name="Shape 227"/>
          <p:cNvPicPr preferRelativeResize="0"/>
          <p:nvPr/>
        </p:nvPicPr>
        <p:blipFill>
          <a:blip r:embed="rId3">
            <a:alphaModFix/>
          </a:blip>
          <a:stretch>
            <a:fillRect/>
          </a:stretch>
        </p:blipFill>
        <p:spPr>
          <a:xfrm>
            <a:off x="6109737" y="69275"/>
            <a:ext cx="2960187" cy="3338999"/>
          </a:xfrm>
          <a:prstGeom prst="rect">
            <a:avLst/>
          </a:prstGeom>
          <a:noFill/>
          <a:ln cap="flat" cmpd="sng" w="9525">
            <a:solidFill>
              <a:schemeClr val="dk2"/>
            </a:solidFill>
            <a:prstDash val="solid"/>
            <a:round/>
            <a:headEnd len="med" w="med" type="none"/>
            <a:tailEnd len="med" w="med" type="none"/>
          </a:ln>
        </p:spPr>
      </p:pic>
      <p:sp>
        <p:nvSpPr>
          <p:cNvPr id="228" name="Shape 228"/>
          <p:cNvSpPr txBox="1"/>
          <p:nvPr/>
        </p:nvSpPr>
        <p:spPr>
          <a:xfrm>
            <a:off x="6184075" y="3446325"/>
            <a:ext cx="3264899"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Standard roulette odds from LiveDealer</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2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2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Martingale, continued</a:t>
            </a:r>
          </a:p>
        </p:txBody>
      </p:sp>
      <p:sp>
        <p:nvSpPr>
          <p:cNvPr id="234" name="Shape 234"/>
          <p:cNvSpPr txBox="1"/>
          <p:nvPr>
            <p:ph idx="1" type="body"/>
          </p:nvPr>
        </p:nvSpPr>
        <p:spPr>
          <a:xfrm>
            <a:off x="311700" y="1229875"/>
            <a:ext cx="8520599" cy="3339000"/>
          </a:xfrm>
          <a:prstGeom prst="rect">
            <a:avLst/>
          </a:prstGeom>
        </p:spPr>
        <p:txBody>
          <a:bodyPr anchorCtr="0" anchor="t" bIns="91425" lIns="91425" rIns="91425" tIns="91425">
            <a:noAutofit/>
          </a:bodyPr>
          <a:lstStyle/>
          <a:p>
            <a:pPr lvl="0" rtl="0">
              <a:spcBef>
                <a:spcPts val="0"/>
              </a:spcBef>
              <a:buNone/>
            </a:pPr>
            <a:r>
              <a:rPr lang="en"/>
              <a:t>In action:</a:t>
            </a:r>
            <a:br>
              <a:rPr lang="en"/>
            </a:br>
            <a:r>
              <a:rPr lang="en"/>
              <a:t>I have $1,000. I start with a $10 bet on </a:t>
            </a:r>
            <a:r>
              <a:rPr lang="en">
                <a:solidFill>
                  <a:srgbClr val="FF0000"/>
                </a:solidFill>
              </a:rPr>
              <a:t>red</a:t>
            </a:r>
            <a:r>
              <a:rPr lang="en"/>
              <a:t>.</a:t>
            </a:r>
          </a:p>
          <a:p>
            <a:pPr lvl="0" rtl="0">
              <a:spcBef>
                <a:spcPts val="0"/>
              </a:spcBef>
              <a:buNone/>
            </a:pPr>
            <a:r>
              <a:t/>
            </a:r>
            <a:endParaRPr/>
          </a:p>
          <a:p>
            <a:pPr lvl="0" rtl="0">
              <a:spcBef>
                <a:spcPts val="0"/>
              </a:spcBef>
              <a:buNone/>
            </a:pPr>
            <a:r>
              <a:rPr lang="en"/>
              <a:t>On average, I should win almost every other play. </a:t>
            </a:r>
            <a:br>
              <a:rPr lang="en"/>
            </a:br>
            <a:r>
              <a:rPr lang="en"/>
              <a:t>I keep betting </a:t>
            </a:r>
            <a:r>
              <a:rPr lang="en">
                <a:solidFill>
                  <a:srgbClr val="FF0000"/>
                </a:solidFill>
              </a:rPr>
              <a:t>red </a:t>
            </a:r>
            <a:r>
              <a:rPr lang="en"/>
              <a:t>or </a:t>
            </a:r>
            <a:r>
              <a:rPr lang="en">
                <a:solidFill>
                  <a:srgbClr val="000000"/>
                </a:solidFill>
              </a:rPr>
              <a:t>black</a:t>
            </a:r>
            <a:r>
              <a:rPr lang="en"/>
              <a:t>; it doesn’t matter which.</a:t>
            </a:r>
          </a:p>
          <a:p>
            <a:pPr lvl="0" rtl="0">
              <a:spcBef>
                <a:spcPts val="0"/>
              </a:spcBef>
              <a:buNone/>
            </a:pPr>
            <a:r>
              <a:rPr lang="en"/>
              <a:t>In the case that I keep losing, I make it all back when I finally win, and I’m up my $10 bet.</a:t>
            </a:r>
          </a:p>
          <a:p>
            <a:pPr lvl="0">
              <a:spcBef>
                <a:spcPts val="0"/>
              </a:spcBef>
              <a:buNone/>
            </a:pPr>
            <a:r>
              <a:t/>
            </a:r>
            <a:endParaRPr/>
          </a:p>
        </p:txBody>
      </p:sp>
      <p:graphicFrame>
        <p:nvGraphicFramePr>
          <p:cNvPr id="235" name="Shape 235"/>
          <p:cNvGraphicFramePr/>
          <p:nvPr/>
        </p:nvGraphicFramePr>
        <p:xfrm>
          <a:off x="5074850" y="136525"/>
          <a:ext cx="3000000" cy="3000000"/>
        </p:xfrm>
        <a:graphic>
          <a:graphicData uri="http://schemas.openxmlformats.org/drawingml/2006/table">
            <a:tbl>
              <a:tblPr>
                <a:noFill/>
                <a:tableStyleId>{B32DDA9B-25C3-4585-A04A-7520EAB5A8BC}</a:tableStyleId>
              </a:tblPr>
              <a:tblGrid>
                <a:gridCol w="502300"/>
                <a:gridCol w="541475"/>
                <a:gridCol w="1330075"/>
                <a:gridCol w="1558200"/>
              </a:tblGrid>
              <a:tr h="413125">
                <a:tc>
                  <a:txBody>
                    <a:bodyPr>
                      <a:noAutofit/>
                    </a:bodyPr>
                    <a:lstStyle/>
                    <a:p>
                      <a:pPr lvl="0">
                        <a:spcBef>
                          <a:spcPts val="0"/>
                        </a:spcBef>
                        <a:buNone/>
                      </a:pPr>
                      <a:r>
                        <a:rPr b="1" lang="en" sz="1200"/>
                        <a:t>Play</a:t>
                      </a:r>
                    </a:p>
                  </a:txBody>
                  <a:tcPr marT="91425" marB="91425" marR="91425" marL="91425"/>
                </a:tc>
                <a:tc>
                  <a:txBody>
                    <a:bodyPr>
                      <a:noAutofit/>
                    </a:bodyPr>
                    <a:lstStyle/>
                    <a:p>
                      <a:pPr lvl="0">
                        <a:spcBef>
                          <a:spcPts val="0"/>
                        </a:spcBef>
                        <a:buNone/>
                      </a:pPr>
                      <a:r>
                        <a:rPr b="1" lang="en" sz="1200"/>
                        <a:t>Bet</a:t>
                      </a:r>
                    </a:p>
                  </a:txBody>
                  <a:tcPr marT="91425" marB="91425" marR="91425" marL="91425"/>
                </a:tc>
                <a:tc>
                  <a:txBody>
                    <a:bodyPr>
                      <a:noAutofit/>
                    </a:bodyPr>
                    <a:lstStyle/>
                    <a:p>
                      <a:pPr lvl="0">
                        <a:spcBef>
                          <a:spcPts val="0"/>
                        </a:spcBef>
                        <a:buNone/>
                      </a:pPr>
                      <a:r>
                        <a:rPr b="1" lang="en" sz="1200"/>
                        <a:t>Result</a:t>
                      </a:r>
                    </a:p>
                  </a:txBody>
                  <a:tcPr marT="91425" marB="91425" marR="91425" marL="91425"/>
                </a:tc>
                <a:tc>
                  <a:txBody>
                    <a:bodyPr>
                      <a:noAutofit/>
                    </a:bodyPr>
                    <a:lstStyle/>
                    <a:p>
                      <a:pPr lvl="0" rtl="0">
                        <a:spcBef>
                          <a:spcPts val="0"/>
                        </a:spcBef>
                        <a:buNone/>
                      </a:pPr>
                      <a:r>
                        <a:rPr b="1" lang="en" sz="1200"/>
                        <a:t>Funds</a:t>
                      </a:r>
                    </a:p>
                  </a:txBody>
                  <a:tcPr marT="91425" marB="91425" marR="91425" marL="91425"/>
                </a:tc>
              </a:tr>
              <a:tr h="416125">
                <a:tc>
                  <a:txBody>
                    <a:bodyPr>
                      <a:noAutofit/>
                    </a:bodyPr>
                    <a:lstStyle/>
                    <a:p>
                      <a:pPr lvl="0" rtl="0">
                        <a:spcBef>
                          <a:spcPts val="0"/>
                        </a:spcBef>
                        <a:buNone/>
                      </a:pPr>
                      <a:r>
                        <a:rPr lang="en" sz="1200">
                          <a:solidFill>
                            <a:srgbClr val="FF0000"/>
                          </a:solidFill>
                        </a:rPr>
                        <a:t>1</a:t>
                      </a:r>
                    </a:p>
                  </a:txBody>
                  <a:tcPr marT="91425" marB="91425" marR="91425" marL="91425"/>
                </a:tc>
                <a:tc>
                  <a:txBody>
                    <a:bodyPr>
                      <a:noAutofit/>
                    </a:bodyPr>
                    <a:lstStyle/>
                    <a:p>
                      <a:pPr lvl="0" rtl="0">
                        <a:spcBef>
                          <a:spcPts val="0"/>
                        </a:spcBef>
                        <a:buNone/>
                      </a:pPr>
                      <a:r>
                        <a:rPr lang="en" sz="1200">
                          <a:solidFill>
                            <a:srgbClr val="274E13"/>
                          </a:solidFill>
                        </a:rPr>
                        <a:t>$10</a:t>
                      </a:r>
                    </a:p>
                  </a:txBody>
                  <a:tcPr marT="91425" marB="91425" marR="91425" marL="91425"/>
                </a:tc>
                <a:tc>
                  <a:txBody>
                    <a:bodyPr>
                      <a:noAutofit/>
                    </a:bodyPr>
                    <a:lstStyle/>
                    <a:p>
                      <a:pPr lvl="0" rtl="0">
                        <a:spcBef>
                          <a:spcPts val="0"/>
                        </a:spcBef>
                        <a:buNone/>
                      </a:pPr>
                      <a:r>
                        <a:rPr lang="en" sz="1200"/>
                        <a:t>LOSS, -$10</a:t>
                      </a:r>
                    </a:p>
                  </a:txBody>
                  <a:tcPr marT="91425" marB="91425" marR="91425" marL="91425"/>
                </a:tc>
                <a:tc>
                  <a:txBody>
                    <a:bodyPr>
                      <a:noAutofit/>
                    </a:bodyPr>
                    <a:lstStyle/>
                    <a:p>
                      <a:pPr lvl="0" rtl="0">
                        <a:spcBef>
                          <a:spcPts val="0"/>
                        </a:spcBef>
                        <a:buNone/>
                      </a:pPr>
                      <a:r>
                        <a:rPr lang="en" sz="1200"/>
                        <a:t>$1000 - 10 = $990</a:t>
                      </a:r>
                    </a:p>
                  </a:txBody>
                  <a:tcPr marT="91425" marB="91425" marR="91425" marL="91425"/>
                </a:tc>
              </a:tr>
              <a:tr h="413125">
                <a:tc>
                  <a:txBody>
                    <a:bodyPr>
                      <a:noAutofit/>
                    </a:bodyPr>
                    <a:lstStyle/>
                    <a:p>
                      <a:pPr lvl="0" rtl="0">
                        <a:spcBef>
                          <a:spcPts val="0"/>
                        </a:spcBef>
                        <a:buNone/>
                      </a:pPr>
                      <a:r>
                        <a:rPr lang="en" sz="1200"/>
                        <a:t>2</a:t>
                      </a:r>
                    </a:p>
                  </a:txBody>
                  <a:tcPr marT="91425" marB="91425" marR="91425" marL="91425"/>
                </a:tc>
                <a:tc>
                  <a:txBody>
                    <a:bodyPr>
                      <a:noAutofit/>
                    </a:bodyPr>
                    <a:lstStyle/>
                    <a:p>
                      <a:pPr lvl="0" rtl="0">
                        <a:spcBef>
                          <a:spcPts val="0"/>
                        </a:spcBef>
                        <a:buNone/>
                      </a:pPr>
                      <a:r>
                        <a:rPr lang="en" sz="1200">
                          <a:solidFill>
                            <a:srgbClr val="274E13"/>
                          </a:solidFill>
                        </a:rPr>
                        <a:t>$20</a:t>
                      </a:r>
                    </a:p>
                  </a:txBody>
                  <a:tcPr marT="91425" marB="91425" marR="91425" marL="91425"/>
                </a:tc>
                <a:tc>
                  <a:txBody>
                    <a:bodyPr>
                      <a:noAutofit/>
                    </a:bodyPr>
                    <a:lstStyle/>
                    <a:p>
                      <a:pPr lvl="0" rtl="0">
                        <a:spcBef>
                          <a:spcPts val="0"/>
                        </a:spcBef>
                        <a:buNone/>
                      </a:pPr>
                      <a:r>
                        <a:rPr lang="en" sz="1200">
                          <a:solidFill>
                            <a:srgbClr val="FF0000"/>
                          </a:solidFill>
                        </a:rPr>
                        <a:t>LOSS</a:t>
                      </a:r>
                      <a:r>
                        <a:rPr lang="en" sz="1200"/>
                        <a:t>, -$20</a:t>
                      </a:r>
                    </a:p>
                  </a:txBody>
                  <a:tcPr marT="91425" marB="91425" marR="91425" marL="91425"/>
                </a:tc>
                <a:tc>
                  <a:txBody>
                    <a:bodyPr>
                      <a:noAutofit/>
                    </a:bodyPr>
                    <a:lstStyle/>
                    <a:p>
                      <a:pPr lvl="0" rtl="0">
                        <a:spcBef>
                          <a:spcPts val="0"/>
                        </a:spcBef>
                        <a:buNone/>
                      </a:pPr>
                      <a:r>
                        <a:rPr lang="en" sz="1200"/>
                        <a:t>$990 - 20 = $970</a:t>
                      </a:r>
                    </a:p>
                  </a:txBody>
                  <a:tcPr marT="91425" marB="91425" marR="91425" marL="91425"/>
                </a:tc>
              </a:tr>
              <a:tr h="413125">
                <a:tc>
                  <a:txBody>
                    <a:bodyPr>
                      <a:noAutofit/>
                    </a:bodyPr>
                    <a:lstStyle/>
                    <a:p>
                      <a:pPr lvl="0" rtl="0">
                        <a:spcBef>
                          <a:spcPts val="0"/>
                        </a:spcBef>
                        <a:buNone/>
                      </a:pPr>
                      <a:r>
                        <a:rPr lang="en" sz="1200"/>
                        <a:t>3</a:t>
                      </a:r>
                    </a:p>
                  </a:txBody>
                  <a:tcPr marT="91425" marB="91425" marR="91425" marL="91425"/>
                </a:tc>
                <a:tc>
                  <a:txBody>
                    <a:bodyPr>
                      <a:noAutofit/>
                    </a:bodyPr>
                    <a:lstStyle/>
                    <a:p>
                      <a:pPr lvl="0" rtl="0">
                        <a:spcBef>
                          <a:spcPts val="0"/>
                        </a:spcBef>
                        <a:buNone/>
                      </a:pPr>
                      <a:r>
                        <a:rPr lang="en" sz="1200">
                          <a:solidFill>
                            <a:srgbClr val="274E13"/>
                          </a:solidFill>
                        </a:rPr>
                        <a:t>$40</a:t>
                      </a:r>
                    </a:p>
                  </a:txBody>
                  <a:tcPr marT="91425" marB="91425" marR="91425" marL="91425"/>
                </a:tc>
                <a:tc>
                  <a:txBody>
                    <a:bodyPr>
                      <a:noAutofit/>
                    </a:bodyPr>
                    <a:lstStyle/>
                    <a:p>
                      <a:pPr lvl="0" rtl="0">
                        <a:spcBef>
                          <a:spcPts val="0"/>
                        </a:spcBef>
                        <a:buNone/>
                      </a:pPr>
                      <a:r>
                        <a:rPr lang="en" sz="1200">
                          <a:solidFill>
                            <a:srgbClr val="FF0000"/>
                          </a:solidFill>
                        </a:rPr>
                        <a:t>LOSS</a:t>
                      </a:r>
                      <a:r>
                        <a:rPr lang="en" sz="1200"/>
                        <a:t>, -$40</a:t>
                      </a:r>
                    </a:p>
                  </a:txBody>
                  <a:tcPr marT="91425" marB="91425" marR="91425" marL="91425"/>
                </a:tc>
                <a:tc>
                  <a:txBody>
                    <a:bodyPr>
                      <a:noAutofit/>
                    </a:bodyPr>
                    <a:lstStyle/>
                    <a:p>
                      <a:pPr lvl="0" rtl="0">
                        <a:spcBef>
                          <a:spcPts val="0"/>
                        </a:spcBef>
                        <a:buNone/>
                      </a:pPr>
                      <a:r>
                        <a:rPr lang="en" sz="1200"/>
                        <a:t>$970 - 40 = $930</a:t>
                      </a:r>
                    </a:p>
                  </a:txBody>
                  <a:tcPr marT="91425" marB="91425" marR="91425" marL="91425"/>
                </a:tc>
              </a:tr>
              <a:tr h="380525">
                <a:tc>
                  <a:txBody>
                    <a:bodyPr>
                      <a:noAutofit/>
                    </a:bodyPr>
                    <a:lstStyle/>
                    <a:p>
                      <a:pPr lvl="0" rtl="0">
                        <a:spcBef>
                          <a:spcPts val="0"/>
                        </a:spcBef>
                        <a:buNone/>
                      </a:pPr>
                      <a:r>
                        <a:rPr lang="en" sz="1200"/>
                        <a:t>4</a:t>
                      </a:r>
                    </a:p>
                  </a:txBody>
                  <a:tcPr marT="91425" marB="91425" marR="91425" marL="91425"/>
                </a:tc>
                <a:tc>
                  <a:txBody>
                    <a:bodyPr>
                      <a:noAutofit/>
                    </a:bodyPr>
                    <a:lstStyle/>
                    <a:p>
                      <a:pPr lvl="0" rtl="0">
                        <a:spcBef>
                          <a:spcPts val="0"/>
                        </a:spcBef>
                        <a:buNone/>
                      </a:pPr>
                      <a:r>
                        <a:rPr lang="en" sz="1200">
                          <a:solidFill>
                            <a:srgbClr val="274E13"/>
                          </a:solidFill>
                        </a:rPr>
                        <a:t>$80</a:t>
                      </a:r>
                    </a:p>
                  </a:txBody>
                  <a:tcPr marT="91425" marB="91425" marR="91425" marL="91425"/>
                </a:tc>
                <a:tc>
                  <a:txBody>
                    <a:bodyPr>
                      <a:noAutofit/>
                    </a:bodyPr>
                    <a:lstStyle/>
                    <a:p>
                      <a:pPr lvl="0" rtl="0">
                        <a:spcBef>
                          <a:spcPts val="0"/>
                        </a:spcBef>
                        <a:buNone/>
                      </a:pPr>
                      <a:r>
                        <a:rPr lang="en" sz="1200">
                          <a:solidFill>
                            <a:srgbClr val="FF0000"/>
                          </a:solidFill>
                        </a:rPr>
                        <a:t>LOSS</a:t>
                      </a:r>
                      <a:r>
                        <a:rPr lang="en" sz="1200"/>
                        <a:t>, -$80</a:t>
                      </a:r>
                    </a:p>
                  </a:txBody>
                  <a:tcPr marT="91425" marB="91425" marR="91425" marL="91425"/>
                </a:tc>
                <a:tc>
                  <a:txBody>
                    <a:bodyPr>
                      <a:noAutofit/>
                    </a:bodyPr>
                    <a:lstStyle/>
                    <a:p>
                      <a:pPr lvl="0" rtl="0">
                        <a:spcBef>
                          <a:spcPts val="0"/>
                        </a:spcBef>
                        <a:buNone/>
                      </a:pPr>
                      <a:r>
                        <a:rPr lang="en" sz="1200"/>
                        <a:t>$930 - 80 = $850</a:t>
                      </a:r>
                    </a:p>
                  </a:txBody>
                  <a:tcPr marT="91425" marB="91425" marR="91425" marL="91425"/>
                </a:tc>
              </a:tr>
              <a:tr h="380525">
                <a:tc>
                  <a:txBody>
                    <a:bodyPr>
                      <a:noAutofit/>
                    </a:bodyPr>
                    <a:lstStyle/>
                    <a:p>
                      <a:pPr lvl="0" rtl="0">
                        <a:spcBef>
                          <a:spcPts val="0"/>
                        </a:spcBef>
                        <a:buNone/>
                      </a:pPr>
                      <a:r>
                        <a:rPr lang="en" sz="1200"/>
                        <a:t>5</a:t>
                      </a:r>
                    </a:p>
                  </a:txBody>
                  <a:tcPr marT="91425" marB="91425" marR="91425" marL="91425"/>
                </a:tc>
                <a:tc>
                  <a:txBody>
                    <a:bodyPr>
                      <a:noAutofit/>
                    </a:bodyPr>
                    <a:lstStyle/>
                    <a:p>
                      <a:pPr lvl="0" rtl="0">
                        <a:spcBef>
                          <a:spcPts val="0"/>
                        </a:spcBef>
                        <a:buNone/>
                      </a:pPr>
                      <a:r>
                        <a:rPr lang="en" sz="1200">
                          <a:solidFill>
                            <a:srgbClr val="274E13"/>
                          </a:solidFill>
                        </a:rPr>
                        <a:t>$160</a:t>
                      </a:r>
                    </a:p>
                  </a:txBody>
                  <a:tcPr marT="91425" marB="91425" marR="91425" marL="91425"/>
                </a:tc>
                <a:tc>
                  <a:txBody>
                    <a:bodyPr>
                      <a:noAutofit/>
                    </a:bodyPr>
                    <a:lstStyle/>
                    <a:p>
                      <a:pPr lvl="0" rtl="0">
                        <a:spcBef>
                          <a:spcPts val="0"/>
                        </a:spcBef>
                        <a:buNone/>
                      </a:pPr>
                      <a:r>
                        <a:rPr lang="en" sz="1200"/>
                        <a:t>WIN, +$160</a:t>
                      </a:r>
                    </a:p>
                  </a:txBody>
                  <a:tcPr marT="91425" marB="91425" marR="91425" marL="91425"/>
                </a:tc>
                <a:tc>
                  <a:txBody>
                    <a:bodyPr>
                      <a:noAutofit/>
                    </a:bodyPr>
                    <a:lstStyle/>
                    <a:p>
                      <a:pPr lvl="0" rtl="0">
                        <a:spcBef>
                          <a:spcPts val="0"/>
                        </a:spcBef>
                        <a:buNone/>
                      </a:pPr>
                      <a:r>
                        <a:rPr lang="en" sz="1200"/>
                        <a:t>$850 + 160 = $1010</a:t>
                      </a:r>
                    </a:p>
                  </a:txBody>
                  <a:tcPr marT="91425" marB="91425" marR="91425" marL="91425"/>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Introduction</a:t>
            </a:r>
          </a:p>
        </p:txBody>
      </p:sp>
      <p:sp>
        <p:nvSpPr>
          <p:cNvPr id="92" name="Shape 92"/>
          <p:cNvSpPr txBox="1"/>
          <p:nvPr>
            <p:ph idx="1" type="body"/>
          </p:nvPr>
        </p:nvSpPr>
        <p:spPr>
          <a:xfrm>
            <a:off x="311700" y="1229875"/>
            <a:ext cx="8520599" cy="3339000"/>
          </a:xfrm>
          <a:prstGeom prst="rect">
            <a:avLst/>
          </a:prstGeom>
        </p:spPr>
        <p:txBody>
          <a:bodyPr anchorCtr="0" anchor="t" bIns="91425" lIns="91425" rIns="91425" tIns="91425">
            <a:noAutofit/>
          </a:bodyPr>
          <a:lstStyle/>
          <a:p>
            <a:pPr lvl="0" rtl="0">
              <a:spcBef>
                <a:spcPts val="0"/>
              </a:spcBef>
              <a:spcAft>
                <a:spcPts val="0"/>
              </a:spcAft>
              <a:buNone/>
            </a:pPr>
            <a:r>
              <a:rPr lang="en"/>
              <a:t>Goals:</a:t>
            </a:r>
          </a:p>
          <a:p>
            <a:pPr indent="-228600" lvl="0" marL="457200" rtl="0">
              <a:spcBef>
                <a:spcPts val="0"/>
              </a:spcBef>
              <a:spcAft>
                <a:spcPts val="0"/>
              </a:spcAft>
            </a:pPr>
            <a:r>
              <a:rPr lang="en"/>
              <a:t>Interest people in the field of statistics and its applications</a:t>
            </a:r>
          </a:p>
          <a:p>
            <a:pPr indent="-228600" lvl="0" marL="457200" rtl="0">
              <a:spcBef>
                <a:spcPts val="0"/>
              </a:spcBef>
              <a:spcAft>
                <a:spcPts val="0"/>
              </a:spcAft>
            </a:pPr>
            <a:r>
              <a:rPr lang="en"/>
              <a:t>Make people more cognizant of poor visualizations and statistical confidence</a:t>
            </a:r>
          </a:p>
          <a:p>
            <a:pPr indent="-228600" lvl="0" marL="457200" rtl="0">
              <a:spcBef>
                <a:spcPts val="0"/>
              </a:spcBef>
              <a:spcAft>
                <a:spcPts val="0"/>
              </a:spcAft>
            </a:pPr>
            <a:r>
              <a:rPr lang="en"/>
              <a:t>Discuss interesting statistics applications in real-life</a:t>
            </a:r>
          </a:p>
          <a:p>
            <a:pPr lvl="0" rtl="0">
              <a:spcBef>
                <a:spcPts val="0"/>
              </a:spcBef>
              <a:spcAft>
                <a:spcPts val="0"/>
              </a:spcAft>
              <a:buNone/>
            </a:pPr>
            <a:r>
              <a:t/>
            </a:r>
            <a:endParaRPr/>
          </a:p>
          <a:p>
            <a:pPr lvl="0" rtl="0">
              <a:spcBef>
                <a:spcPts val="0"/>
              </a:spcBef>
              <a:spcAft>
                <a:spcPts val="0"/>
              </a:spcAft>
              <a:buNone/>
            </a:pPr>
            <a:r>
              <a:rPr lang="en"/>
              <a:t>Matt Smerglia</a:t>
            </a:r>
          </a:p>
          <a:p>
            <a:pPr indent="-228600" lvl="0" marL="457200" rtl="0">
              <a:spcBef>
                <a:spcPts val="0"/>
              </a:spcBef>
              <a:spcAft>
                <a:spcPts val="0"/>
              </a:spcAft>
            </a:pPr>
            <a:r>
              <a:rPr lang="en"/>
              <a:t>STEM EE 2nd Year, Statistics for Industry and Sport Industry (PSP)</a:t>
            </a:r>
          </a:p>
          <a:p>
            <a:pPr lvl="0" rtl="0">
              <a:spcBef>
                <a:spcPts val="0"/>
              </a:spcBef>
              <a:spcAft>
                <a:spcPts val="0"/>
              </a:spcAft>
              <a:buNone/>
            </a:pPr>
            <a:r>
              <a:t/>
            </a:r>
            <a:endParaRPr/>
          </a:p>
          <a:p>
            <a:pPr lvl="0" rtl="0">
              <a:spcBef>
                <a:spcPts val="0"/>
              </a:spcBef>
              <a:spcAft>
                <a:spcPts val="0"/>
              </a:spcAft>
              <a:buNone/>
            </a:pPr>
            <a:r>
              <a:rPr lang="en"/>
              <a:t>Stephen Wu</a:t>
            </a:r>
          </a:p>
          <a:p>
            <a:pPr indent="-228600" lvl="0" marL="457200">
              <a:spcBef>
                <a:spcPts val="0"/>
              </a:spcBef>
              <a:spcAft>
                <a:spcPts val="0"/>
              </a:spcAft>
            </a:pPr>
            <a:r>
              <a:rPr lang="en"/>
              <a:t>STEM EE 1st Year, Computer Science Engineering</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Martingale, continued</a:t>
            </a:r>
          </a:p>
        </p:txBody>
      </p:sp>
      <p:sp>
        <p:nvSpPr>
          <p:cNvPr id="241" name="Shape 241"/>
          <p:cNvSpPr txBox="1"/>
          <p:nvPr>
            <p:ph idx="1" type="body"/>
          </p:nvPr>
        </p:nvSpPr>
        <p:spPr>
          <a:xfrm>
            <a:off x="311700" y="1229875"/>
            <a:ext cx="8520599" cy="3339000"/>
          </a:xfrm>
          <a:prstGeom prst="rect">
            <a:avLst/>
          </a:prstGeom>
        </p:spPr>
        <p:txBody>
          <a:bodyPr anchorCtr="0" anchor="t" bIns="91425" lIns="91425" rIns="91425" tIns="91425">
            <a:noAutofit/>
          </a:bodyPr>
          <a:lstStyle/>
          <a:p>
            <a:pPr lvl="0">
              <a:spcBef>
                <a:spcPts val="0"/>
              </a:spcBef>
              <a:buNone/>
            </a:pPr>
            <a:r>
              <a:rPr lang="en"/>
              <a:t>Here’s what can happen in practice:</a:t>
            </a:r>
          </a:p>
        </p:txBody>
      </p:sp>
      <p:graphicFrame>
        <p:nvGraphicFramePr>
          <p:cNvPr id="242" name="Shape 242"/>
          <p:cNvGraphicFramePr/>
          <p:nvPr/>
        </p:nvGraphicFramePr>
        <p:xfrm>
          <a:off x="426175" y="1920925"/>
          <a:ext cx="3000000" cy="3000000"/>
        </p:xfrm>
        <a:graphic>
          <a:graphicData uri="http://schemas.openxmlformats.org/drawingml/2006/table">
            <a:tbl>
              <a:tblPr>
                <a:noFill/>
                <a:tableStyleId>{B32DDA9B-25C3-4585-A04A-7520EAB5A8BC}</a:tableStyleId>
              </a:tblPr>
              <a:tblGrid>
                <a:gridCol w="563150"/>
                <a:gridCol w="670300"/>
                <a:gridCol w="1514350"/>
                <a:gridCol w="2203675"/>
              </a:tblGrid>
              <a:tr h="424650">
                <a:tc>
                  <a:txBody>
                    <a:bodyPr>
                      <a:noAutofit/>
                    </a:bodyPr>
                    <a:lstStyle/>
                    <a:p>
                      <a:pPr lvl="0" rtl="0">
                        <a:spcBef>
                          <a:spcPts val="0"/>
                        </a:spcBef>
                        <a:buNone/>
                      </a:pPr>
                      <a:r>
                        <a:rPr b="1" lang="en" sz="1200"/>
                        <a:t>Play</a:t>
                      </a:r>
                    </a:p>
                  </a:txBody>
                  <a:tcPr marT="91425" marB="91425" marR="91425" marL="91425"/>
                </a:tc>
                <a:tc>
                  <a:txBody>
                    <a:bodyPr>
                      <a:noAutofit/>
                    </a:bodyPr>
                    <a:lstStyle/>
                    <a:p>
                      <a:pPr lvl="0" rtl="0">
                        <a:spcBef>
                          <a:spcPts val="0"/>
                        </a:spcBef>
                        <a:buNone/>
                      </a:pPr>
                      <a:r>
                        <a:rPr b="1" lang="en" sz="1200"/>
                        <a:t>Bet</a:t>
                      </a:r>
                    </a:p>
                  </a:txBody>
                  <a:tcPr marT="91425" marB="91425" marR="91425" marL="91425"/>
                </a:tc>
                <a:tc>
                  <a:txBody>
                    <a:bodyPr>
                      <a:noAutofit/>
                    </a:bodyPr>
                    <a:lstStyle/>
                    <a:p>
                      <a:pPr lvl="0" rtl="0">
                        <a:spcBef>
                          <a:spcPts val="0"/>
                        </a:spcBef>
                        <a:buNone/>
                      </a:pPr>
                      <a:r>
                        <a:rPr b="1" lang="en" sz="1200"/>
                        <a:t>Result</a:t>
                      </a:r>
                    </a:p>
                  </a:txBody>
                  <a:tcPr marT="91425" marB="91425" marR="91425" marL="91425"/>
                </a:tc>
                <a:tc>
                  <a:txBody>
                    <a:bodyPr>
                      <a:noAutofit/>
                    </a:bodyPr>
                    <a:lstStyle/>
                    <a:p>
                      <a:pPr lvl="0" rtl="0">
                        <a:spcBef>
                          <a:spcPts val="0"/>
                        </a:spcBef>
                        <a:buNone/>
                      </a:pPr>
                      <a:r>
                        <a:rPr b="1" lang="en" sz="1200"/>
                        <a:t>Funds</a:t>
                      </a:r>
                    </a:p>
                  </a:txBody>
                  <a:tcPr marT="91425" marB="91425" marR="91425" marL="91425"/>
                </a:tc>
              </a:tr>
              <a:tr h="427725">
                <a:tc>
                  <a:txBody>
                    <a:bodyPr>
                      <a:noAutofit/>
                    </a:bodyPr>
                    <a:lstStyle/>
                    <a:p>
                      <a:pPr lvl="0" rtl="0">
                        <a:spcBef>
                          <a:spcPts val="0"/>
                        </a:spcBef>
                        <a:buNone/>
                      </a:pPr>
                      <a:r>
                        <a:rPr lang="en" sz="1200"/>
                        <a:t>55</a:t>
                      </a:r>
                    </a:p>
                  </a:txBody>
                  <a:tcPr marT="91425" marB="91425" marR="91425" marL="91425"/>
                </a:tc>
                <a:tc>
                  <a:txBody>
                    <a:bodyPr>
                      <a:noAutofit/>
                    </a:bodyPr>
                    <a:lstStyle/>
                    <a:p>
                      <a:pPr lvl="0" rtl="0">
                        <a:spcBef>
                          <a:spcPts val="0"/>
                        </a:spcBef>
                        <a:buNone/>
                      </a:pPr>
                      <a:r>
                        <a:rPr lang="en" sz="1200">
                          <a:solidFill>
                            <a:srgbClr val="274E13"/>
                          </a:solidFill>
                        </a:rPr>
                        <a:t>$320</a:t>
                      </a:r>
                    </a:p>
                  </a:txBody>
                  <a:tcPr marT="91425" marB="91425" marR="91425" marL="91425"/>
                </a:tc>
                <a:tc>
                  <a:txBody>
                    <a:bodyPr>
                      <a:noAutofit/>
                    </a:bodyPr>
                    <a:lstStyle/>
                    <a:p>
                      <a:pPr lvl="0" rtl="0">
                        <a:spcBef>
                          <a:spcPts val="0"/>
                        </a:spcBef>
                        <a:buNone/>
                      </a:pPr>
                      <a:r>
                        <a:rPr lang="en" sz="1200">
                          <a:solidFill>
                            <a:srgbClr val="FF0000"/>
                          </a:solidFill>
                        </a:rPr>
                        <a:t>LOSS </a:t>
                      </a:r>
                      <a:r>
                        <a:rPr lang="en" sz="1200"/>
                        <a:t>#6, -$320</a:t>
                      </a:r>
                    </a:p>
                  </a:txBody>
                  <a:tcPr marT="91425" marB="91425" marR="91425" marL="91425"/>
                </a:tc>
                <a:tc>
                  <a:txBody>
                    <a:bodyPr>
                      <a:noAutofit/>
                    </a:bodyPr>
                    <a:lstStyle/>
                    <a:p>
                      <a:pPr lvl="0" rtl="0">
                        <a:spcBef>
                          <a:spcPts val="0"/>
                        </a:spcBef>
                        <a:buNone/>
                      </a:pPr>
                      <a:r>
                        <a:rPr lang="en" sz="1200"/>
                        <a:t>$10500 - 320 = $10180</a:t>
                      </a:r>
                    </a:p>
                  </a:txBody>
                  <a:tcPr marT="91425" marB="91425" marR="91425" marL="91425"/>
                </a:tc>
              </a:tr>
              <a:tr h="424650">
                <a:tc>
                  <a:txBody>
                    <a:bodyPr>
                      <a:noAutofit/>
                    </a:bodyPr>
                    <a:lstStyle/>
                    <a:p>
                      <a:pPr lvl="0" rtl="0">
                        <a:spcBef>
                          <a:spcPts val="0"/>
                        </a:spcBef>
                        <a:buNone/>
                      </a:pPr>
                      <a:r>
                        <a:rPr lang="en" sz="1200"/>
                        <a:t>56</a:t>
                      </a:r>
                    </a:p>
                  </a:txBody>
                  <a:tcPr marT="91425" marB="91425" marR="91425" marL="91425"/>
                </a:tc>
                <a:tc>
                  <a:txBody>
                    <a:bodyPr>
                      <a:noAutofit/>
                    </a:bodyPr>
                    <a:lstStyle/>
                    <a:p>
                      <a:pPr lvl="0" rtl="0">
                        <a:spcBef>
                          <a:spcPts val="0"/>
                        </a:spcBef>
                        <a:buNone/>
                      </a:pPr>
                      <a:r>
                        <a:rPr lang="en" sz="1200">
                          <a:solidFill>
                            <a:srgbClr val="274E13"/>
                          </a:solidFill>
                        </a:rPr>
                        <a:t>$640</a:t>
                      </a:r>
                    </a:p>
                  </a:txBody>
                  <a:tcPr marT="91425" marB="91425" marR="91425" marL="91425"/>
                </a:tc>
                <a:tc>
                  <a:txBody>
                    <a:bodyPr>
                      <a:noAutofit/>
                    </a:bodyPr>
                    <a:lstStyle/>
                    <a:p>
                      <a:pPr lvl="0" rtl="0">
                        <a:spcBef>
                          <a:spcPts val="0"/>
                        </a:spcBef>
                        <a:buNone/>
                      </a:pPr>
                      <a:r>
                        <a:rPr lang="en" sz="1200">
                          <a:solidFill>
                            <a:srgbClr val="FF0000"/>
                          </a:solidFill>
                        </a:rPr>
                        <a:t>LOSS </a:t>
                      </a:r>
                      <a:r>
                        <a:rPr lang="en" sz="1200"/>
                        <a:t>#7, -$640</a:t>
                      </a:r>
                    </a:p>
                  </a:txBody>
                  <a:tcPr marT="91425" marB="91425" marR="91425" marL="91425"/>
                </a:tc>
                <a:tc>
                  <a:txBody>
                    <a:bodyPr>
                      <a:noAutofit/>
                    </a:bodyPr>
                    <a:lstStyle/>
                    <a:p>
                      <a:pPr lvl="0" rtl="0">
                        <a:spcBef>
                          <a:spcPts val="0"/>
                        </a:spcBef>
                        <a:buNone/>
                      </a:pPr>
                      <a:r>
                        <a:rPr lang="en" sz="1200"/>
                        <a:t>$10180 - 640 = $9540</a:t>
                      </a:r>
                    </a:p>
                  </a:txBody>
                  <a:tcPr marT="91425" marB="91425" marR="91425" marL="91425"/>
                </a:tc>
              </a:tr>
              <a:tr h="424650">
                <a:tc>
                  <a:txBody>
                    <a:bodyPr>
                      <a:noAutofit/>
                    </a:bodyPr>
                    <a:lstStyle/>
                    <a:p>
                      <a:pPr lvl="0" rtl="0">
                        <a:spcBef>
                          <a:spcPts val="0"/>
                        </a:spcBef>
                        <a:buNone/>
                      </a:pPr>
                      <a:r>
                        <a:rPr lang="en" sz="1200"/>
                        <a:t>57</a:t>
                      </a:r>
                    </a:p>
                  </a:txBody>
                  <a:tcPr marT="91425" marB="91425" marR="91425" marL="91425"/>
                </a:tc>
                <a:tc>
                  <a:txBody>
                    <a:bodyPr>
                      <a:noAutofit/>
                    </a:bodyPr>
                    <a:lstStyle/>
                    <a:p>
                      <a:pPr lvl="0" rtl="0">
                        <a:spcBef>
                          <a:spcPts val="0"/>
                        </a:spcBef>
                        <a:buNone/>
                      </a:pPr>
                      <a:r>
                        <a:rPr lang="en" sz="1200">
                          <a:solidFill>
                            <a:srgbClr val="274E13"/>
                          </a:solidFill>
                        </a:rPr>
                        <a:t>$1280</a:t>
                      </a:r>
                    </a:p>
                  </a:txBody>
                  <a:tcPr marT="91425" marB="91425" marR="91425" marL="91425"/>
                </a:tc>
                <a:tc>
                  <a:txBody>
                    <a:bodyPr>
                      <a:noAutofit/>
                    </a:bodyPr>
                    <a:lstStyle/>
                    <a:p>
                      <a:pPr lvl="0" rtl="0">
                        <a:spcBef>
                          <a:spcPts val="0"/>
                        </a:spcBef>
                        <a:buNone/>
                      </a:pPr>
                      <a:r>
                        <a:rPr lang="en" sz="1200">
                          <a:solidFill>
                            <a:srgbClr val="FF0000"/>
                          </a:solidFill>
                        </a:rPr>
                        <a:t>LOSS </a:t>
                      </a:r>
                      <a:r>
                        <a:rPr lang="en" sz="1200"/>
                        <a:t>#8, -$1280</a:t>
                      </a:r>
                    </a:p>
                  </a:txBody>
                  <a:tcPr marT="91425" marB="91425" marR="91425" marL="91425"/>
                </a:tc>
                <a:tc>
                  <a:txBody>
                    <a:bodyPr>
                      <a:noAutofit/>
                    </a:bodyPr>
                    <a:lstStyle/>
                    <a:p>
                      <a:pPr lvl="0" rtl="0">
                        <a:spcBef>
                          <a:spcPts val="0"/>
                        </a:spcBef>
                        <a:buNone/>
                      </a:pPr>
                      <a:r>
                        <a:rPr lang="en" sz="1200"/>
                        <a:t>$9540 - 1280 = $8260</a:t>
                      </a:r>
                    </a:p>
                  </a:txBody>
                  <a:tcPr marT="91425" marB="91425" marR="91425" marL="91425"/>
                </a:tc>
              </a:tr>
              <a:tr h="391125">
                <a:tc>
                  <a:txBody>
                    <a:bodyPr>
                      <a:noAutofit/>
                    </a:bodyPr>
                    <a:lstStyle/>
                    <a:p>
                      <a:pPr lvl="0" rtl="0">
                        <a:spcBef>
                          <a:spcPts val="0"/>
                        </a:spcBef>
                        <a:buNone/>
                      </a:pPr>
                      <a:r>
                        <a:rPr lang="en" sz="1200"/>
                        <a:t>58</a:t>
                      </a:r>
                    </a:p>
                  </a:txBody>
                  <a:tcPr marT="91425" marB="91425" marR="91425" marL="91425"/>
                </a:tc>
                <a:tc>
                  <a:txBody>
                    <a:bodyPr>
                      <a:noAutofit/>
                    </a:bodyPr>
                    <a:lstStyle/>
                    <a:p>
                      <a:pPr lvl="0" rtl="0">
                        <a:spcBef>
                          <a:spcPts val="0"/>
                        </a:spcBef>
                        <a:buNone/>
                      </a:pPr>
                      <a:r>
                        <a:rPr lang="en" sz="1200">
                          <a:solidFill>
                            <a:srgbClr val="274E13"/>
                          </a:solidFill>
                        </a:rPr>
                        <a:t>$2560</a:t>
                      </a:r>
                    </a:p>
                  </a:txBody>
                  <a:tcPr marT="91425" marB="91425" marR="91425" marL="91425"/>
                </a:tc>
                <a:tc>
                  <a:txBody>
                    <a:bodyPr>
                      <a:noAutofit/>
                    </a:bodyPr>
                    <a:lstStyle/>
                    <a:p>
                      <a:pPr lvl="0" rtl="0">
                        <a:spcBef>
                          <a:spcPts val="0"/>
                        </a:spcBef>
                        <a:buNone/>
                      </a:pPr>
                      <a:r>
                        <a:rPr lang="en" sz="1200">
                          <a:solidFill>
                            <a:srgbClr val="FF0000"/>
                          </a:solidFill>
                        </a:rPr>
                        <a:t>LOSS </a:t>
                      </a:r>
                      <a:r>
                        <a:rPr lang="en" sz="1200"/>
                        <a:t>#9, -$2560</a:t>
                      </a:r>
                    </a:p>
                  </a:txBody>
                  <a:tcPr marT="91425" marB="91425" marR="91425" marL="91425"/>
                </a:tc>
                <a:tc>
                  <a:txBody>
                    <a:bodyPr>
                      <a:noAutofit/>
                    </a:bodyPr>
                    <a:lstStyle/>
                    <a:p>
                      <a:pPr lvl="0" rtl="0">
                        <a:spcBef>
                          <a:spcPts val="0"/>
                        </a:spcBef>
                        <a:buNone/>
                      </a:pPr>
                      <a:r>
                        <a:rPr lang="en" sz="1200"/>
                        <a:t>$8260 - 5700 = $5700</a:t>
                      </a:r>
                    </a:p>
                  </a:txBody>
                  <a:tcPr marT="91425" marB="91425" marR="91425" marL="91425"/>
                </a:tc>
              </a:tr>
              <a:tr h="391125">
                <a:tc>
                  <a:txBody>
                    <a:bodyPr>
                      <a:noAutofit/>
                    </a:bodyPr>
                    <a:lstStyle/>
                    <a:p>
                      <a:pPr lvl="0" rtl="0">
                        <a:spcBef>
                          <a:spcPts val="0"/>
                        </a:spcBef>
                        <a:buNone/>
                      </a:pPr>
                      <a:r>
                        <a:rPr lang="en" sz="1200"/>
                        <a:t>59</a:t>
                      </a:r>
                    </a:p>
                  </a:txBody>
                  <a:tcPr marT="91425" marB="91425" marR="91425" marL="91425"/>
                </a:tc>
                <a:tc>
                  <a:txBody>
                    <a:bodyPr>
                      <a:noAutofit/>
                    </a:bodyPr>
                    <a:lstStyle/>
                    <a:p>
                      <a:pPr lvl="0" rtl="0">
                        <a:spcBef>
                          <a:spcPts val="0"/>
                        </a:spcBef>
                        <a:buNone/>
                      </a:pPr>
                      <a:r>
                        <a:rPr lang="en" sz="1200">
                          <a:solidFill>
                            <a:srgbClr val="274E13"/>
                          </a:solidFill>
                        </a:rPr>
                        <a:t>$5120</a:t>
                      </a:r>
                    </a:p>
                  </a:txBody>
                  <a:tcPr marT="91425" marB="91425" marR="91425" marL="91425"/>
                </a:tc>
                <a:tc>
                  <a:txBody>
                    <a:bodyPr>
                      <a:noAutofit/>
                    </a:bodyPr>
                    <a:lstStyle/>
                    <a:p>
                      <a:pPr lvl="0" rtl="0">
                        <a:spcBef>
                          <a:spcPts val="0"/>
                        </a:spcBef>
                        <a:buNone/>
                      </a:pPr>
                      <a:r>
                        <a:rPr lang="en" sz="1200">
                          <a:solidFill>
                            <a:srgbClr val="FF0000"/>
                          </a:solidFill>
                        </a:rPr>
                        <a:t>LOSS </a:t>
                      </a:r>
                      <a:r>
                        <a:rPr lang="en" sz="1200"/>
                        <a:t>#10, -$5120</a:t>
                      </a:r>
                    </a:p>
                  </a:txBody>
                  <a:tcPr marT="91425" marB="91425" marR="91425" marL="91425"/>
                </a:tc>
                <a:tc>
                  <a:txBody>
                    <a:bodyPr>
                      <a:noAutofit/>
                    </a:bodyPr>
                    <a:lstStyle/>
                    <a:p>
                      <a:pPr lvl="0" rtl="0">
                        <a:spcBef>
                          <a:spcPts val="0"/>
                        </a:spcBef>
                        <a:buNone/>
                      </a:pPr>
                      <a:r>
                        <a:rPr lang="en" sz="1200"/>
                        <a:t>$5700 - 5120 = $580</a:t>
                      </a:r>
                    </a:p>
                  </a:txBody>
                  <a:tcPr marT="91425" marB="91425" marR="91425" marL="91425"/>
                </a:tc>
              </a:tr>
            </a:tbl>
          </a:graphicData>
        </a:graphic>
      </p:graphicFrame>
      <p:sp>
        <p:nvSpPr>
          <p:cNvPr id="243" name="Shape 243"/>
          <p:cNvSpPr txBox="1"/>
          <p:nvPr/>
        </p:nvSpPr>
        <p:spPr>
          <a:xfrm>
            <a:off x="5618375" y="568500"/>
            <a:ext cx="3377700" cy="29430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With $6,500, and a $25 starting bet:</a:t>
            </a:r>
          </a:p>
          <a:p>
            <a:pPr lvl="0" rtl="0">
              <a:spcBef>
                <a:spcPts val="0"/>
              </a:spcBef>
              <a:buNone/>
            </a:pPr>
            <a:r>
              <a:rPr lang="en">
                <a:solidFill>
                  <a:schemeClr val="dk2"/>
                </a:solidFill>
              </a:rPr>
              <a:t>you can handle ~8 losses in a row</a:t>
            </a:r>
          </a:p>
          <a:p>
            <a:pPr lvl="0" rtl="0">
              <a:spcBef>
                <a:spcPts val="0"/>
              </a:spcBef>
              <a:buNone/>
            </a:pPr>
            <a:r>
              <a:t/>
            </a:r>
            <a:endParaRPr>
              <a:solidFill>
                <a:schemeClr val="dk2"/>
              </a:solidFill>
            </a:endParaRPr>
          </a:p>
          <a:p>
            <a:pPr lvl="0" rtl="0">
              <a:spcBef>
                <a:spcPts val="0"/>
              </a:spcBef>
              <a:buNone/>
            </a:pPr>
            <a:r>
              <a:rPr lang="en">
                <a:solidFill>
                  <a:schemeClr val="dk2"/>
                </a:solidFill>
              </a:rPr>
              <a:t>25(1 + 2</a:t>
            </a:r>
            <a:r>
              <a:rPr baseline="30000" lang="en">
                <a:solidFill>
                  <a:schemeClr val="dk2"/>
                </a:solidFill>
              </a:rPr>
              <a:t>1</a:t>
            </a:r>
            <a:r>
              <a:rPr lang="en">
                <a:solidFill>
                  <a:schemeClr val="dk2"/>
                </a:solidFill>
              </a:rPr>
              <a:t> + 2</a:t>
            </a:r>
            <a:r>
              <a:rPr baseline="30000" lang="en">
                <a:solidFill>
                  <a:schemeClr val="dk2"/>
                </a:solidFill>
              </a:rPr>
              <a:t>2</a:t>
            </a:r>
            <a:r>
              <a:rPr lang="en">
                <a:solidFill>
                  <a:schemeClr val="dk2"/>
                </a:solidFill>
              </a:rPr>
              <a:t> + 2</a:t>
            </a:r>
            <a:r>
              <a:rPr baseline="30000" lang="en">
                <a:solidFill>
                  <a:schemeClr val="dk2"/>
                </a:solidFill>
              </a:rPr>
              <a:t>3</a:t>
            </a:r>
            <a:r>
              <a:rPr lang="en">
                <a:solidFill>
                  <a:schemeClr val="dk2"/>
                </a:solidFill>
              </a:rPr>
              <a:t> + … + 2</a:t>
            </a:r>
            <a:r>
              <a:rPr baseline="30000" lang="en">
                <a:solidFill>
                  <a:schemeClr val="dk2"/>
                </a:solidFill>
              </a:rPr>
              <a:t>7</a:t>
            </a:r>
            <a:r>
              <a:rPr lang="en">
                <a:solidFill>
                  <a:schemeClr val="dk2"/>
                </a:solidFill>
              </a:rPr>
              <a:t>) = $6,375</a:t>
            </a:r>
          </a:p>
          <a:p>
            <a:pPr lvl="0" rtl="0">
              <a:spcBef>
                <a:spcPts val="0"/>
              </a:spcBef>
              <a:buNone/>
            </a:pPr>
            <a:r>
              <a:t/>
            </a:r>
            <a:endParaRPr>
              <a:solidFill>
                <a:schemeClr val="dk2"/>
              </a:solidFill>
            </a:endParaRPr>
          </a:p>
          <a:p>
            <a:pPr lvl="0">
              <a:spcBef>
                <a:spcPts val="0"/>
              </a:spcBef>
              <a:buNone/>
            </a:pPr>
            <a:r>
              <a:rPr lang="en">
                <a:solidFill>
                  <a:schemeClr val="dk2"/>
                </a:solidFill>
              </a:rPr>
              <a:t>Probability: (1-.4737)</a:t>
            </a:r>
            <a:r>
              <a:rPr baseline="30000" lang="en">
                <a:solidFill>
                  <a:schemeClr val="dk2"/>
                </a:solidFill>
              </a:rPr>
              <a:t>8</a:t>
            </a:r>
            <a:r>
              <a:rPr lang="en">
                <a:solidFill>
                  <a:schemeClr val="dk2"/>
                </a:solidFill>
              </a:rPr>
              <a:t> = 0.59%</a:t>
            </a:r>
          </a:p>
          <a:p>
            <a:pPr lvl="0" rtl="0">
              <a:spcBef>
                <a:spcPts val="0"/>
              </a:spcBef>
              <a:buNone/>
            </a:pPr>
            <a:r>
              <a:rPr lang="en">
                <a:solidFill>
                  <a:schemeClr val="dk2"/>
                </a:solidFill>
              </a:rPr>
              <a:t>(Of happening in 8 spins)</a:t>
            </a:r>
          </a:p>
          <a:p>
            <a:pPr lvl="0" rtl="0">
              <a:spcBef>
                <a:spcPts val="0"/>
              </a:spcBef>
              <a:buNone/>
            </a:pPr>
            <a:r>
              <a:t/>
            </a:r>
            <a:endParaRPr/>
          </a:p>
          <a:p>
            <a:pPr lvl="0">
              <a:spcBef>
                <a:spcPts val="0"/>
              </a:spcBef>
              <a:buNone/>
            </a:pPr>
            <a:r>
              <a:rPr lang="en" u="sng">
                <a:solidFill>
                  <a:schemeClr val="hlink"/>
                </a:solidFill>
                <a:hlinkClick r:id="rId3"/>
              </a:rPr>
              <a:t>Let’s test this model.</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100"/>
                                        <p:tgtEl>
                                          <p:spTgt spid="242"/>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WAR! What is it good for?</a:t>
            </a:r>
          </a:p>
        </p:txBody>
      </p:sp>
      <p:sp>
        <p:nvSpPr>
          <p:cNvPr id="249" name="Shape 249"/>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W.A.R. is a popular sabermetric that has quickly become one of the most important statistics in baseball</a:t>
            </a:r>
          </a:p>
          <a:p>
            <a:pPr indent="-228600" lvl="0" marL="457200" rtl="0">
              <a:spcBef>
                <a:spcPts val="0"/>
              </a:spcBef>
            </a:pPr>
            <a:r>
              <a:rPr lang="en"/>
              <a:t>Stands for </a:t>
            </a:r>
            <a:r>
              <a:rPr b="1" lang="en"/>
              <a:t>Wins Above Replacement</a:t>
            </a:r>
            <a:r>
              <a:rPr lang="en"/>
              <a:t> - Represents the # of wins a player added to a team above what a replacement player would add</a:t>
            </a:r>
          </a:p>
          <a:p>
            <a:pPr indent="-228600" lvl="0" marL="457200" rtl="0">
              <a:spcBef>
                <a:spcPts val="0"/>
              </a:spcBef>
            </a:pPr>
            <a:r>
              <a:rPr lang="en"/>
              <a:t>How do we see WAR becoming more prevalent? Let’s examine recent MVP and Cy Young Award Winners:</a:t>
            </a:r>
          </a:p>
          <a:p>
            <a:pPr lvl="0">
              <a:spcBef>
                <a:spcPts val="0"/>
              </a:spcBef>
              <a:buNone/>
            </a:pPr>
            <a:r>
              <a:rPr lang="en"/>
              <a:t> </a:t>
            </a:r>
          </a:p>
        </p:txBody>
      </p:sp>
      <p:pic>
        <p:nvPicPr>
          <p:cNvPr id="250" name="Shape 250"/>
          <p:cNvPicPr preferRelativeResize="0"/>
          <p:nvPr/>
        </p:nvPicPr>
        <p:blipFill>
          <a:blip r:embed="rId3">
            <a:alphaModFix/>
          </a:blip>
          <a:stretch>
            <a:fillRect/>
          </a:stretch>
        </p:blipFill>
        <p:spPr>
          <a:xfrm>
            <a:off x="5989675" y="3400251"/>
            <a:ext cx="3154325" cy="1488847"/>
          </a:xfrm>
          <a:prstGeom prst="rect">
            <a:avLst/>
          </a:prstGeom>
          <a:noFill/>
          <a:ln>
            <a:noFill/>
          </a:ln>
        </p:spPr>
      </p:pic>
      <p:sp>
        <p:nvSpPr>
          <p:cNvPr id="251" name="Shape 251"/>
          <p:cNvSpPr txBox="1"/>
          <p:nvPr/>
        </p:nvSpPr>
        <p:spPr>
          <a:xfrm>
            <a:off x="6197450" y="3118575"/>
            <a:ext cx="3264900" cy="3612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WAR Table from the Bleacher Report</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QBR</a:t>
            </a:r>
          </a:p>
        </p:txBody>
      </p:sp>
      <p:sp>
        <p:nvSpPr>
          <p:cNvPr id="257" name="Shape 257"/>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NFL uses newer sabermetric Total QBR - Quarterback Rating</a:t>
            </a:r>
          </a:p>
          <a:p>
            <a:pPr indent="-228600" lvl="0" marL="457200" rtl="0">
              <a:spcBef>
                <a:spcPts val="0"/>
              </a:spcBef>
            </a:pPr>
            <a:r>
              <a:rPr lang="en"/>
              <a:t>QBR is a number from 1-100 that gives a QB </a:t>
            </a:r>
            <a:br>
              <a:rPr lang="en"/>
            </a:br>
            <a:r>
              <a:rPr lang="en"/>
              <a:t>an overall rating of his performance by factoring in </a:t>
            </a:r>
            <a:br>
              <a:rPr lang="en"/>
            </a:br>
            <a:r>
              <a:rPr lang="en"/>
              <a:t>situational play  (1st Q v 4th Q, 3rd down, etc)</a:t>
            </a:r>
          </a:p>
          <a:p>
            <a:pPr indent="-228600" lvl="1" marL="914400" rtl="0">
              <a:spcBef>
                <a:spcPts val="0"/>
              </a:spcBef>
            </a:pPr>
            <a:r>
              <a:rPr lang="en"/>
              <a:t>Much nicer than standard QB Rating! (Perfect QB rating is 158.3)</a:t>
            </a:r>
            <a:br>
              <a:rPr lang="en"/>
            </a:br>
          </a:p>
          <a:p>
            <a:pPr indent="-228600" lvl="0" marL="457200">
              <a:spcBef>
                <a:spcPts val="0"/>
              </a:spcBef>
            </a:pPr>
            <a:r>
              <a:rPr lang="en"/>
              <a:t>Let’s see if QBR translates to MVPs:</a:t>
            </a:r>
          </a:p>
        </p:txBody>
      </p:sp>
      <p:pic>
        <p:nvPicPr>
          <p:cNvPr id="258" name="Shape 258"/>
          <p:cNvPicPr preferRelativeResize="0"/>
          <p:nvPr/>
        </p:nvPicPr>
        <p:blipFill>
          <a:blip r:embed="rId3">
            <a:alphaModFix/>
          </a:blip>
          <a:stretch>
            <a:fillRect/>
          </a:stretch>
        </p:blipFill>
        <p:spPr>
          <a:xfrm>
            <a:off x="7383884" y="0"/>
            <a:ext cx="1760114" cy="1877449"/>
          </a:xfrm>
          <a:prstGeom prst="rect">
            <a:avLst/>
          </a:prstGeom>
          <a:noFill/>
          <a:ln>
            <a:noFill/>
          </a:ln>
        </p:spPr>
      </p:pic>
      <p:sp>
        <p:nvSpPr>
          <p:cNvPr id="259" name="Shape 259"/>
          <p:cNvSpPr txBox="1"/>
          <p:nvPr/>
        </p:nvSpPr>
        <p:spPr>
          <a:xfrm>
            <a:off x="7261125" y="1837300"/>
            <a:ext cx="1959600" cy="3612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2"/>
                </a:solidFill>
                <a:latin typeface="Roboto"/>
                <a:ea typeface="Roboto"/>
                <a:cs typeface="Roboto"/>
                <a:sym typeface="Roboto"/>
              </a:rPr>
              <a:t>Name the QB?</a:t>
            </a:r>
          </a:p>
          <a:p>
            <a:pPr lvl="0" rtl="0">
              <a:spcBef>
                <a:spcPts val="0"/>
              </a:spcBef>
              <a:buNone/>
            </a:pPr>
            <a:r>
              <a:rPr lang="en" sz="1100">
                <a:solidFill>
                  <a:schemeClr val="lt2"/>
                </a:solidFill>
                <a:latin typeface="Roboto"/>
                <a:ea typeface="Roboto"/>
                <a:cs typeface="Roboto"/>
                <a:sym typeface="Roboto"/>
              </a:rPr>
              <a:t>     </a:t>
            </a:r>
            <a:r>
              <a:rPr i="1" lang="en" sz="1100">
                <a:solidFill>
                  <a:schemeClr val="lt2"/>
                </a:solidFill>
                <a:latin typeface="Roboto"/>
                <a:ea typeface="Roboto"/>
                <a:cs typeface="Roboto"/>
                <a:sym typeface="Roboto"/>
              </a:rPr>
              <a:t>photo credit: Keith Allison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PER</a:t>
            </a:r>
          </a:p>
        </p:txBody>
      </p:sp>
      <p:sp>
        <p:nvSpPr>
          <p:cNvPr id="265" name="Shape 265"/>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The NBA also has a useful sabermetric to determine how efficient a player is, dubbed as PER</a:t>
            </a:r>
          </a:p>
          <a:p>
            <a:pPr indent="-228600" lvl="0" marL="457200" rtl="0">
              <a:spcBef>
                <a:spcPts val="0"/>
              </a:spcBef>
            </a:pPr>
            <a:r>
              <a:rPr lang="en"/>
              <a:t>Stands for </a:t>
            </a:r>
            <a:r>
              <a:rPr b="1" lang="en"/>
              <a:t>Player Efficiency Rating</a:t>
            </a:r>
            <a:r>
              <a:rPr lang="en"/>
              <a:t> </a:t>
            </a:r>
          </a:p>
          <a:p>
            <a:pPr indent="-228600" lvl="1" marL="914400" rtl="0">
              <a:spcBef>
                <a:spcPts val="0"/>
              </a:spcBef>
            </a:pPr>
            <a:r>
              <a:rPr lang="en">
                <a:highlight>
                  <a:srgbClr val="FFFFFF"/>
                </a:highlight>
              </a:rPr>
              <a:t>A per-minute rating developed by ESPN.com columnist </a:t>
            </a:r>
            <a:r>
              <a:rPr lang="en" u="sng">
                <a:highlight>
                  <a:srgbClr val="FFFFFF"/>
                </a:highlight>
                <a:hlinkClick r:id="rId3"/>
              </a:rPr>
              <a:t>John Hollinger</a:t>
            </a:r>
            <a:r>
              <a:rPr lang="en">
                <a:highlight>
                  <a:srgbClr val="FFFFFF"/>
                </a:highlight>
              </a:rPr>
              <a:t>. </a:t>
            </a:r>
          </a:p>
          <a:p>
            <a:pPr indent="-228600" lvl="1" marL="914400" rtl="0">
              <a:spcBef>
                <a:spcPts val="0"/>
              </a:spcBef>
            </a:pPr>
            <a:r>
              <a:rPr lang="en">
                <a:highlight>
                  <a:srgbClr val="FFFFFF"/>
                </a:highlight>
              </a:rPr>
              <a:t>"The PER sums up all a player's positive accomplishments, subtracts the negative accomplishments, and returns a per-minute rating of a player's performance.</a:t>
            </a:r>
          </a:p>
          <a:p>
            <a:pPr indent="-228600" lvl="0" marL="457200" rtl="0">
              <a:spcBef>
                <a:spcPts val="0"/>
              </a:spcBef>
            </a:pPr>
            <a:r>
              <a:rPr lang="en">
                <a:highlight>
                  <a:srgbClr val="FFFFFF"/>
                </a:highlight>
              </a:rPr>
              <a:t>Once again, let’s see if a high PER translates to MVPs:</a:t>
            </a:r>
          </a:p>
          <a:p>
            <a:pPr lvl="0">
              <a:spcBef>
                <a:spcPts val="0"/>
              </a:spcBef>
              <a:buNone/>
            </a:pPr>
            <a:r>
              <a:t/>
            </a:r>
            <a:endParaRPr>
              <a:highlight>
                <a:srgbClr val="FFFFFF"/>
              </a:highlight>
            </a:endParaRPr>
          </a:p>
        </p:txBody>
      </p:sp>
      <p:pic>
        <p:nvPicPr>
          <p:cNvPr id="266" name="Shape 266"/>
          <p:cNvPicPr preferRelativeResize="0"/>
          <p:nvPr/>
        </p:nvPicPr>
        <p:blipFill>
          <a:blip r:embed="rId4">
            <a:alphaModFix/>
          </a:blip>
          <a:stretch>
            <a:fillRect/>
          </a:stretch>
        </p:blipFill>
        <p:spPr>
          <a:xfrm>
            <a:off x="8080775" y="-594250"/>
            <a:ext cx="1655924" cy="1655924"/>
          </a:xfrm>
          <a:prstGeom prst="rect">
            <a:avLst/>
          </a:prstGeom>
          <a:noFill/>
          <a:ln>
            <a:noFill/>
          </a:ln>
        </p:spPr>
      </p:pic>
      <p:pic>
        <p:nvPicPr>
          <p:cNvPr id="267" name="Shape 267"/>
          <p:cNvPicPr preferRelativeResize="0"/>
          <p:nvPr/>
        </p:nvPicPr>
        <p:blipFill>
          <a:blip r:embed="rId5">
            <a:alphaModFix/>
          </a:blip>
          <a:stretch>
            <a:fillRect/>
          </a:stretch>
        </p:blipFill>
        <p:spPr>
          <a:xfrm>
            <a:off x="81950" y="3682974"/>
            <a:ext cx="8980097" cy="188074"/>
          </a:xfrm>
          <a:prstGeom prst="rect">
            <a:avLst/>
          </a:prstGeom>
          <a:noFill/>
          <a:ln>
            <a:noFill/>
          </a:ln>
        </p:spPr>
      </p:pic>
      <p:pic>
        <p:nvPicPr>
          <p:cNvPr id="268" name="Shape 268"/>
          <p:cNvPicPr preferRelativeResize="0"/>
          <p:nvPr/>
        </p:nvPicPr>
        <p:blipFill>
          <a:blip r:embed="rId6">
            <a:alphaModFix/>
          </a:blip>
          <a:stretch>
            <a:fillRect/>
          </a:stretch>
        </p:blipFill>
        <p:spPr>
          <a:xfrm>
            <a:off x="1396201" y="4141726"/>
            <a:ext cx="3226950" cy="468899"/>
          </a:xfrm>
          <a:prstGeom prst="rect">
            <a:avLst/>
          </a:prstGeom>
          <a:noFill/>
          <a:ln>
            <a:noFill/>
          </a:ln>
        </p:spPr>
      </p:pic>
      <p:sp>
        <p:nvSpPr>
          <p:cNvPr id="269" name="Shape 269"/>
          <p:cNvSpPr txBox="1"/>
          <p:nvPr/>
        </p:nvSpPr>
        <p:spPr>
          <a:xfrm>
            <a:off x="0" y="4700150"/>
            <a:ext cx="3264900" cy="361200"/>
          </a:xfrm>
          <a:prstGeom prst="rect">
            <a:avLst/>
          </a:prstGeom>
          <a:noFill/>
          <a:ln>
            <a:noFill/>
          </a:ln>
        </p:spPr>
        <p:txBody>
          <a:bodyPr anchorCtr="0" anchor="t" bIns="91425" lIns="91425" rIns="91425" tIns="91425">
            <a:noAutofit/>
          </a:bodyPr>
          <a:lstStyle/>
          <a:p>
            <a:pPr lvl="0" rtl="0">
              <a:spcBef>
                <a:spcPts val="0"/>
              </a:spcBef>
              <a:buNone/>
            </a:pPr>
            <a:r>
              <a:rPr lang="en" sz="700">
                <a:solidFill>
                  <a:schemeClr val="lt2"/>
                </a:solidFill>
                <a:latin typeface="Roboto"/>
                <a:ea typeface="Roboto"/>
                <a:cs typeface="Roboto"/>
                <a:sym typeface="Roboto"/>
              </a:rPr>
              <a:t>Equations from </a:t>
            </a:r>
            <a:r>
              <a:rPr i="1" lang="en" sz="700" u="sng">
                <a:solidFill>
                  <a:schemeClr val="hlink"/>
                </a:solidFill>
                <a:latin typeface="Roboto"/>
                <a:ea typeface="Roboto"/>
                <a:cs typeface="Roboto"/>
                <a:sym typeface="Roboto"/>
                <a:hlinkClick r:id="rId7"/>
              </a:rPr>
              <a:t>PER</a:t>
            </a:r>
            <a:r>
              <a:rPr lang="en" sz="700">
                <a:solidFill>
                  <a:schemeClr val="lt2"/>
                </a:solidFill>
                <a:latin typeface="Roboto"/>
                <a:ea typeface="Roboto"/>
                <a:cs typeface="Roboto"/>
                <a:sym typeface="Roboto"/>
              </a:rPr>
              <a:t>, Wikipedia</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10000"/>
            <a:ext cx="8520599" cy="607800"/>
          </a:xfrm>
          <a:prstGeom prst="rect">
            <a:avLst/>
          </a:prstGeom>
        </p:spPr>
        <p:txBody>
          <a:bodyPr anchorCtr="0" anchor="t" bIns="91425" lIns="91425" rIns="91425" tIns="91425">
            <a:noAutofit/>
          </a:bodyPr>
          <a:lstStyle/>
          <a:p>
            <a:pPr lvl="0" algn="l">
              <a:spcBef>
                <a:spcPts val="0"/>
              </a:spcBef>
              <a:buNone/>
            </a:pPr>
            <a:r>
              <a:rPr lang="en"/>
              <a:t>Resources</a:t>
            </a:r>
          </a:p>
        </p:txBody>
      </p:sp>
      <p:sp>
        <p:nvSpPr>
          <p:cNvPr id="275" name="Shape 275"/>
          <p:cNvSpPr txBox="1"/>
          <p:nvPr>
            <p:ph idx="1" type="body"/>
          </p:nvPr>
        </p:nvSpPr>
        <p:spPr>
          <a:xfrm>
            <a:off x="311700" y="1229875"/>
            <a:ext cx="8520599" cy="3339000"/>
          </a:xfrm>
          <a:prstGeom prst="rect">
            <a:avLst/>
          </a:prstGeom>
        </p:spPr>
        <p:txBody>
          <a:bodyPr anchorCtr="0" anchor="t" bIns="91425" lIns="91425" rIns="91425" tIns="91425">
            <a:noAutofit/>
          </a:bodyPr>
          <a:lstStyle/>
          <a:p>
            <a:pPr indent="-228600" lvl="0" marL="457200" rtl="0">
              <a:spcBef>
                <a:spcPts val="0"/>
              </a:spcBef>
              <a:buChar char="★"/>
            </a:pPr>
            <a:r>
              <a:rPr lang="en" u="sng">
                <a:solidFill>
                  <a:schemeClr val="hlink"/>
                </a:solidFill>
                <a:hlinkClick r:id="rId3"/>
              </a:rPr>
              <a:t>FiveThirtyEight.com</a:t>
            </a:r>
            <a:r>
              <a:rPr lang="en"/>
              <a:t> </a:t>
            </a:r>
          </a:p>
          <a:p>
            <a:pPr indent="-228600" lvl="1" marL="914400" rtl="0">
              <a:spcBef>
                <a:spcPts val="0"/>
              </a:spcBef>
              <a:buChar char="○"/>
            </a:pPr>
            <a:r>
              <a:rPr lang="en"/>
              <a:t>Nate Silver’s FiveThirtyEight uses statistical analysis — hard numbers — to tell compelling stories about politics, sports, science, economics and lifestyle.</a:t>
            </a:r>
          </a:p>
          <a:p>
            <a:pPr indent="-228600" lvl="0" marL="457200" rtl="0">
              <a:spcBef>
                <a:spcPts val="0"/>
              </a:spcBef>
              <a:buChar char="★"/>
            </a:pPr>
            <a:r>
              <a:rPr lang="en" u="sng">
                <a:solidFill>
                  <a:schemeClr val="hlink"/>
                </a:solidFill>
                <a:hlinkClick r:id="rId4"/>
              </a:rPr>
              <a:t>InformationIsBeautiful.net</a:t>
            </a:r>
          </a:p>
          <a:p>
            <a:pPr indent="-228600" lvl="1" marL="914400" rtl="0">
              <a:spcBef>
                <a:spcPts val="0"/>
              </a:spcBef>
              <a:buChar char="○"/>
            </a:pPr>
            <a:r>
              <a:rPr lang="en"/>
              <a:t>Ideas, issues, knowledge, data — visualized!</a:t>
            </a:r>
          </a:p>
          <a:p>
            <a:pPr indent="-228600" lvl="0" marL="457200" rtl="0">
              <a:spcBef>
                <a:spcPts val="0"/>
              </a:spcBef>
              <a:buChar char="★"/>
            </a:pPr>
            <a:r>
              <a:rPr lang="en" u="sng">
                <a:solidFill>
                  <a:schemeClr val="hlink"/>
                </a:solidFill>
                <a:hlinkClick r:id="rId5"/>
              </a:rPr>
              <a:t>Stats.org</a:t>
            </a:r>
          </a:p>
          <a:p>
            <a:pPr indent="-228600" lvl="1" marL="914400" rtl="0">
              <a:spcBef>
                <a:spcPts val="0"/>
              </a:spcBef>
              <a:buChar char="○"/>
            </a:pPr>
            <a:r>
              <a:rPr lang="en"/>
              <a:t>Blog and newsletter about stats everyday!</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1256050"/>
            <a:ext cx="8520600" cy="2030700"/>
          </a:xfrm>
          <a:prstGeom prst="rect">
            <a:avLst/>
          </a:prstGeom>
        </p:spPr>
        <p:txBody>
          <a:bodyPr anchorCtr="0" anchor="b" bIns="91425" lIns="91425" rIns="91425" tIns="91425">
            <a:noAutofit/>
          </a:bodyPr>
          <a:lstStyle/>
          <a:p>
            <a:pPr lvl="0" rtl="0" algn="l">
              <a:spcBef>
                <a:spcPts val="0"/>
              </a:spcBef>
              <a:buNone/>
            </a:pPr>
            <a:r>
              <a:rPr lang="en" sz="11000"/>
              <a:t> Questions?</a:t>
            </a:r>
          </a:p>
        </p:txBody>
      </p:sp>
      <p:sp>
        <p:nvSpPr>
          <p:cNvPr id="281" name="Shape 281"/>
          <p:cNvSpPr txBox="1"/>
          <p:nvPr>
            <p:ph idx="1" type="body"/>
          </p:nvPr>
        </p:nvSpPr>
        <p:spPr>
          <a:xfrm>
            <a:off x="311700" y="3369225"/>
            <a:ext cx="8520600" cy="1281900"/>
          </a:xfrm>
          <a:prstGeom prst="rect">
            <a:avLst/>
          </a:prstGeom>
        </p:spPr>
        <p:txBody>
          <a:bodyPr anchorCtr="0" anchor="t" bIns="91425" lIns="91425" rIns="91425" tIns="91425">
            <a:noAutofit/>
          </a:bodyPr>
          <a:lstStyle/>
          <a:p>
            <a:pPr lvl="0" rtl="0">
              <a:spcBef>
                <a:spcPts val="0"/>
              </a:spcBef>
              <a:buNone/>
            </a:pPr>
            <a:r>
              <a:rPr lang="en"/>
              <a:t>Thanks for listening!</a:t>
            </a:r>
            <a:br>
              <a:rPr lang="en"/>
            </a:br>
          </a:p>
          <a:p>
            <a:pPr lvl="0">
              <a:spcBef>
                <a:spcPts val="0"/>
              </a:spcBef>
              <a:buNone/>
            </a:pPr>
            <a:r>
              <a:rPr lang="en" sz="1200">
                <a:solidFill>
                  <a:srgbClr val="D9EAD3"/>
                </a:solidFill>
              </a:rPr>
              <a:t>Fun STEM fact: The Scholars banquet is on 4/24 and is business casual!</a:t>
            </a:r>
          </a:p>
          <a:p>
            <a:pPr lvl="0" rtl="0">
              <a:spcBef>
                <a:spcPts val="0"/>
              </a:spcBef>
              <a:buNone/>
            </a:pPr>
            <a:r>
              <a:rPr lang="en" sz="1200">
                <a:solidFill>
                  <a:srgbClr val="D9EAD3"/>
                </a:solidFill>
              </a:rPr>
              <a:t>And sign up for rock climbing!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Statistics in the Media</a:t>
            </a:r>
          </a:p>
        </p:txBody>
      </p:sp>
      <p:pic>
        <p:nvPicPr>
          <p:cNvPr id="98" name="Shape 98"/>
          <p:cNvPicPr preferRelativeResize="0"/>
          <p:nvPr/>
        </p:nvPicPr>
        <p:blipFill rotWithShape="1">
          <a:blip r:embed="rId3">
            <a:alphaModFix/>
          </a:blip>
          <a:srcRect b="10859" l="0" r="0" t="3089"/>
          <a:stretch/>
        </p:blipFill>
        <p:spPr>
          <a:xfrm>
            <a:off x="4844450" y="935900"/>
            <a:ext cx="4216450" cy="2407874"/>
          </a:xfrm>
          <a:prstGeom prst="rect">
            <a:avLst/>
          </a:prstGeom>
          <a:noFill/>
          <a:ln cap="flat" cmpd="sng" w="9525">
            <a:solidFill>
              <a:srgbClr val="000000"/>
            </a:solidFill>
            <a:prstDash val="solid"/>
            <a:round/>
            <a:headEnd len="med" w="med" type="none"/>
            <a:tailEnd len="med" w="med" type="none"/>
          </a:ln>
        </p:spPr>
      </p:pic>
      <p:pic>
        <p:nvPicPr>
          <p:cNvPr id="99" name="Shape 99"/>
          <p:cNvPicPr preferRelativeResize="0"/>
          <p:nvPr/>
        </p:nvPicPr>
        <p:blipFill>
          <a:blip r:embed="rId4">
            <a:alphaModFix/>
          </a:blip>
          <a:stretch>
            <a:fillRect/>
          </a:stretch>
        </p:blipFill>
        <p:spPr>
          <a:xfrm>
            <a:off x="141525" y="1507896"/>
            <a:ext cx="4626725" cy="2721200"/>
          </a:xfrm>
          <a:prstGeom prst="rect">
            <a:avLst/>
          </a:prstGeom>
          <a:noFill/>
          <a:ln>
            <a:noFill/>
          </a:ln>
        </p:spPr>
      </p:pic>
      <p:sp>
        <p:nvSpPr>
          <p:cNvPr id="100" name="Shape 100"/>
          <p:cNvSpPr txBox="1"/>
          <p:nvPr/>
        </p:nvSpPr>
        <p:spPr>
          <a:xfrm>
            <a:off x="5150600" y="3343775"/>
            <a:ext cx="3910500" cy="5483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Fox News graphic comparing quantity of people on welfare to people with a full time job</a:t>
            </a:r>
          </a:p>
        </p:txBody>
      </p:sp>
      <p:sp>
        <p:nvSpPr>
          <p:cNvPr id="101" name="Shape 101"/>
          <p:cNvSpPr txBox="1"/>
          <p:nvPr/>
        </p:nvSpPr>
        <p:spPr>
          <a:xfrm>
            <a:off x="141525" y="1146700"/>
            <a:ext cx="3517199"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CNN posting Gallup poll about Terry Schiavo case</a:t>
            </a:r>
          </a:p>
        </p:txBody>
      </p:sp>
      <p:sp>
        <p:nvSpPr>
          <p:cNvPr id="102" name="Shape 102"/>
          <p:cNvSpPr txBox="1"/>
          <p:nvPr/>
        </p:nvSpPr>
        <p:spPr>
          <a:xfrm>
            <a:off x="469025" y="4516275"/>
            <a:ext cx="6678299" cy="5421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Roboto"/>
                <a:ea typeface="Roboto"/>
                <a:cs typeface="Roboto"/>
                <a:sym typeface="Roboto"/>
              </a:rPr>
              <a:t>What features of these graphs are potentially misleading?</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4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10000"/>
            <a:ext cx="3982499" cy="607800"/>
          </a:xfrm>
          <a:prstGeom prst="rect">
            <a:avLst/>
          </a:prstGeom>
        </p:spPr>
        <p:txBody>
          <a:bodyPr anchorCtr="0" anchor="t" bIns="91425" lIns="91425" rIns="91425" tIns="91425">
            <a:noAutofit/>
          </a:bodyPr>
          <a:lstStyle/>
          <a:p>
            <a:pPr lvl="0">
              <a:spcBef>
                <a:spcPts val="0"/>
              </a:spcBef>
              <a:buNone/>
            </a:pPr>
            <a:r>
              <a:rPr lang="en"/>
              <a:t>What global warming?</a:t>
            </a:r>
          </a:p>
        </p:txBody>
      </p:sp>
      <p:sp>
        <p:nvSpPr>
          <p:cNvPr id="108" name="Shape 108"/>
          <p:cNvSpPr txBox="1"/>
          <p:nvPr/>
        </p:nvSpPr>
        <p:spPr>
          <a:xfrm>
            <a:off x="469025" y="4516275"/>
            <a:ext cx="6678299" cy="542100"/>
          </a:xfrm>
          <a:prstGeom prst="rect">
            <a:avLst/>
          </a:prstGeom>
          <a:noFill/>
          <a:ln>
            <a:noFill/>
          </a:ln>
        </p:spPr>
        <p:txBody>
          <a:bodyPr anchorCtr="0" anchor="t" bIns="91425" lIns="91425" rIns="91425" tIns="91425">
            <a:noAutofit/>
          </a:bodyPr>
          <a:lstStyle/>
          <a:p>
            <a:pPr lvl="0">
              <a:spcBef>
                <a:spcPts val="0"/>
              </a:spcBef>
              <a:buNone/>
            </a:pPr>
            <a:r>
              <a:rPr lang="en" sz="1800">
                <a:solidFill>
                  <a:schemeClr val="dk2"/>
                </a:solidFill>
                <a:latin typeface="Roboto"/>
                <a:ea typeface="Roboto"/>
                <a:cs typeface="Roboto"/>
                <a:sym typeface="Roboto"/>
              </a:rPr>
              <a:t>What features of these graphs are potentially misleading?</a:t>
            </a:r>
          </a:p>
        </p:txBody>
      </p:sp>
      <p:pic>
        <p:nvPicPr>
          <p:cNvPr id="109" name="Shape 109"/>
          <p:cNvPicPr preferRelativeResize="0"/>
          <p:nvPr/>
        </p:nvPicPr>
        <p:blipFill rotWithShape="1">
          <a:blip r:embed="rId3">
            <a:alphaModFix/>
          </a:blip>
          <a:srcRect b="4571" l="0" r="0" t="0"/>
          <a:stretch/>
        </p:blipFill>
        <p:spPr>
          <a:xfrm>
            <a:off x="77725" y="1518424"/>
            <a:ext cx="4450450" cy="2388925"/>
          </a:xfrm>
          <a:prstGeom prst="rect">
            <a:avLst/>
          </a:prstGeom>
          <a:noFill/>
          <a:ln cap="flat" cmpd="sng" w="9525">
            <a:solidFill>
              <a:srgbClr val="000000"/>
            </a:solidFill>
            <a:prstDash val="solid"/>
            <a:round/>
            <a:headEnd len="med" w="med" type="none"/>
            <a:tailEnd len="med" w="med" type="none"/>
          </a:ln>
        </p:spPr>
      </p:pic>
      <p:pic>
        <p:nvPicPr>
          <p:cNvPr id="110" name="Shape 110"/>
          <p:cNvPicPr preferRelativeResize="0"/>
          <p:nvPr/>
        </p:nvPicPr>
        <p:blipFill>
          <a:blip r:embed="rId4">
            <a:alphaModFix/>
          </a:blip>
          <a:stretch>
            <a:fillRect/>
          </a:stretch>
        </p:blipFill>
        <p:spPr>
          <a:xfrm>
            <a:off x="4664123" y="85925"/>
            <a:ext cx="4168174" cy="4100074"/>
          </a:xfrm>
          <a:prstGeom prst="rect">
            <a:avLst/>
          </a:prstGeom>
          <a:noFill/>
          <a:ln cap="flat" cmpd="sng" w="9525">
            <a:solidFill>
              <a:schemeClr val="dk2"/>
            </a:solidFill>
            <a:prstDash val="solid"/>
            <a:round/>
            <a:headEnd len="med" w="med" type="none"/>
            <a:tailEnd len="med" w="med" type="none"/>
          </a:ln>
        </p:spPr>
      </p:pic>
      <p:sp>
        <p:nvSpPr>
          <p:cNvPr id="111" name="Shape 111"/>
          <p:cNvSpPr txBox="1"/>
          <p:nvPr/>
        </p:nvSpPr>
        <p:spPr>
          <a:xfrm>
            <a:off x="305050" y="3925050"/>
            <a:ext cx="4069500"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Satellite data from 17 years, RSS model, from Climate Depot</a:t>
            </a:r>
          </a:p>
        </p:txBody>
      </p:sp>
      <p:sp>
        <p:nvSpPr>
          <p:cNvPr id="112" name="Shape 112"/>
          <p:cNvSpPr txBox="1"/>
          <p:nvPr/>
        </p:nvSpPr>
        <p:spPr>
          <a:xfrm>
            <a:off x="5268775" y="4155075"/>
            <a:ext cx="3517199"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National Review tweet about climate change</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What global warming?</a:t>
            </a:r>
          </a:p>
        </p:txBody>
      </p:sp>
      <p:sp>
        <p:nvSpPr>
          <p:cNvPr id="118" name="Shape 118"/>
          <p:cNvSpPr txBox="1"/>
          <p:nvPr/>
        </p:nvSpPr>
        <p:spPr>
          <a:xfrm>
            <a:off x="581900" y="4492375"/>
            <a:ext cx="5679300"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Satellite data, RSS, IPCC models, from </a:t>
            </a:r>
            <a:r>
              <a:rPr i="1" lang="en" sz="1100">
                <a:solidFill>
                  <a:schemeClr val="lt2"/>
                </a:solidFill>
                <a:latin typeface="Roboto"/>
                <a:ea typeface="Roboto"/>
                <a:cs typeface="Roboto"/>
                <a:sym typeface="Roboto"/>
              </a:rPr>
              <a:t>Climate Depot</a:t>
            </a:r>
          </a:p>
          <a:p>
            <a:pPr lvl="0" rtl="0">
              <a:spcBef>
                <a:spcPts val="0"/>
              </a:spcBef>
              <a:buNone/>
            </a:pPr>
            <a:r>
              <a:t/>
            </a:r>
            <a:endParaRPr sz="1100">
              <a:solidFill>
                <a:schemeClr val="lt2"/>
              </a:solidFill>
              <a:latin typeface="Roboto"/>
              <a:ea typeface="Roboto"/>
              <a:cs typeface="Roboto"/>
              <a:sym typeface="Roboto"/>
            </a:endParaRPr>
          </a:p>
        </p:txBody>
      </p:sp>
      <p:pic>
        <p:nvPicPr>
          <p:cNvPr id="119" name="Shape 119"/>
          <p:cNvPicPr preferRelativeResize="0"/>
          <p:nvPr/>
        </p:nvPicPr>
        <p:blipFill>
          <a:blip r:embed="rId3">
            <a:alphaModFix/>
          </a:blip>
          <a:stretch>
            <a:fillRect/>
          </a:stretch>
        </p:blipFill>
        <p:spPr>
          <a:xfrm>
            <a:off x="372425" y="1310975"/>
            <a:ext cx="5888850" cy="3216599"/>
          </a:xfrm>
          <a:prstGeom prst="rect">
            <a:avLst/>
          </a:prstGeom>
          <a:noFill/>
          <a:ln>
            <a:noFill/>
          </a:ln>
        </p:spPr>
      </p:pic>
      <p:sp>
        <p:nvSpPr>
          <p:cNvPr id="120" name="Shape 120"/>
          <p:cNvSpPr txBox="1"/>
          <p:nvPr/>
        </p:nvSpPr>
        <p:spPr>
          <a:xfrm>
            <a:off x="6354125" y="584025"/>
            <a:ext cx="2748899" cy="14850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100">
                <a:solidFill>
                  <a:schemeClr val="accent2"/>
                </a:solidFill>
              </a:rPr>
              <a:t>“Many of the alarmists on global warming, they’ve got a problem because the science doesn’t back them up. In particular, satellite data demonstrate for the last 17 years, there’s been zero warming.”</a:t>
            </a:r>
          </a:p>
          <a:p>
            <a:pPr indent="0" lvl="0" marL="0" rtl="0">
              <a:lnSpc>
                <a:spcPct val="115000"/>
              </a:lnSpc>
              <a:spcBef>
                <a:spcPts val="0"/>
              </a:spcBef>
              <a:buNone/>
            </a:pPr>
            <a:r>
              <a:rPr lang="en" sz="1100"/>
              <a:t>— Ted Cruz, 2016 presidential candidate</a:t>
            </a:r>
          </a:p>
        </p:txBody>
      </p:sp>
      <p:pic>
        <p:nvPicPr>
          <p:cNvPr id="121" name="Shape 121"/>
          <p:cNvPicPr preferRelativeResize="0"/>
          <p:nvPr/>
        </p:nvPicPr>
        <p:blipFill rotWithShape="1">
          <a:blip r:embed="rId4">
            <a:alphaModFix/>
          </a:blip>
          <a:srcRect b="4571" l="0" r="0" t="0"/>
          <a:stretch/>
        </p:blipFill>
        <p:spPr>
          <a:xfrm>
            <a:off x="372425" y="1310975"/>
            <a:ext cx="5888850" cy="3161033"/>
          </a:xfrm>
          <a:prstGeom prst="rect">
            <a:avLst/>
          </a:prstGeom>
          <a:noFill/>
          <a:ln>
            <a:noFill/>
          </a:ln>
        </p:spPr>
      </p:pic>
      <p:sp>
        <p:nvSpPr>
          <p:cNvPr id="122" name="Shape 122"/>
          <p:cNvSpPr txBox="1"/>
          <p:nvPr/>
        </p:nvSpPr>
        <p:spPr>
          <a:xfrm>
            <a:off x="6395100" y="2268100"/>
            <a:ext cx="2748899" cy="24075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100">
                <a:solidFill>
                  <a:schemeClr val="accent3"/>
                </a:solidFill>
              </a:rPr>
              <a:t>Between 1997 and 1998, there was an unusually strong El Niño, and this caused 1998 to be one of the hottest years on record...When the 1998 measurement is included in the data, it looks as if there is no overall warming between 1998 and 2008 at all...Claims that global warming is not occurring that are derived from a cooling observed over short time periods ignore natural variability and are misleading."</a:t>
            </a:r>
          </a:p>
          <a:p>
            <a:pPr indent="0" lvl="0" marL="0" rtl="0">
              <a:lnSpc>
                <a:spcPct val="115000"/>
              </a:lnSpc>
              <a:spcBef>
                <a:spcPts val="0"/>
              </a:spcBef>
              <a:buNone/>
            </a:pPr>
            <a:r>
              <a:rPr lang="en" sz="1100"/>
              <a:t>— Josh Willis, NASA Climate Scientist</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121"/>
                                        </p:tgtEl>
                                      </p:cBhvr>
                                    </p:animEffect>
                                    <p:set>
                                      <p:cBhvr>
                                        <p:cTn dur="1" fill="hold">
                                          <p:stCondLst>
                                            <p:cond delay="2000"/>
                                          </p:stCondLst>
                                        </p:cTn>
                                        <p:tgtEl>
                                          <p:spTgt spid="1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08200"/>
            <a:ext cx="8520600" cy="607800"/>
          </a:xfrm>
          <a:prstGeom prst="rect">
            <a:avLst/>
          </a:prstGeom>
        </p:spPr>
        <p:txBody>
          <a:bodyPr anchorCtr="0" anchor="t" bIns="91425" lIns="91425" rIns="91425" tIns="91425">
            <a:noAutofit/>
          </a:bodyPr>
          <a:lstStyle/>
          <a:p>
            <a:pPr lvl="0">
              <a:spcBef>
                <a:spcPts val="0"/>
              </a:spcBef>
              <a:buNone/>
            </a:pPr>
            <a:r>
              <a:rPr lang="en"/>
              <a:t>What global warming?</a:t>
            </a:r>
          </a:p>
        </p:txBody>
      </p:sp>
      <p:sp>
        <p:nvSpPr>
          <p:cNvPr id="128" name="Shape 128"/>
          <p:cNvSpPr txBox="1"/>
          <p:nvPr>
            <p:ph type="title"/>
          </p:nvPr>
        </p:nvSpPr>
        <p:spPr>
          <a:xfrm>
            <a:off x="311700" y="410000"/>
            <a:ext cx="3935100" cy="607800"/>
          </a:xfrm>
          <a:prstGeom prst="rect">
            <a:avLst/>
          </a:prstGeom>
          <a:solidFill>
            <a:srgbClr val="FFFFFF"/>
          </a:solidFill>
        </p:spPr>
        <p:txBody>
          <a:bodyPr anchorCtr="0" anchor="t" bIns="91425" lIns="91425" rIns="91425" tIns="91425">
            <a:noAutofit/>
          </a:bodyPr>
          <a:lstStyle/>
          <a:p>
            <a:pPr lvl="0" rtl="0">
              <a:spcBef>
                <a:spcPts val="0"/>
              </a:spcBef>
              <a:buNone/>
            </a:pPr>
            <a:r>
              <a:rPr lang="en"/>
              <a:t>What national debt?</a:t>
            </a:r>
          </a:p>
        </p:txBody>
      </p:sp>
      <p:pic>
        <p:nvPicPr>
          <p:cNvPr id="129" name="Shape 129"/>
          <p:cNvPicPr preferRelativeResize="0"/>
          <p:nvPr/>
        </p:nvPicPr>
        <p:blipFill rotWithShape="1">
          <a:blip r:embed="rId3">
            <a:alphaModFix/>
          </a:blip>
          <a:srcRect b="-5823" l="-2910" r="-2910" t="-3441"/>
          <a:stretch/>
        </p:blipFill>
        <p:spPr>
          <a:xfrm>
            <a:off x="4367624" y="400061"/>
            <a:ext cx="4707975" cy="3688849"/>
          </a:xfrm>
          <a:prstGeom prst="rect">
            <a:avLst/>
          </a:prstGeom>
          <a:noFill/>
          <a:ln cap="flat" cmpd="sng" w="9525">
            <a:solidFill>
              <a:srgbClr val="000000"/>
            </a:solidFill>
            <a:prstDash val="solid"/>
            <a:round/>
            <a:headEnd len="med" w="med" type="none"/>
            <a:tailEnd len="med" w="med" type="none"/>
          </a:ln>
        </p:spPr>
      </p:pic>
      <p:sp>
        <p:nvSpPr>
          <p:cNvPr id="130" name="Shape 130"/>
          <p:cNvSpPr txBox="1"/>
          <p:nvPr/>
        </p:nvSpPr>
        <p:spPr>
          <a:xfrm>
            <a:off x="5006100" y="4248900"/>
            <a:ext cx="4069500" cy="3611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National debt over 40 years from Washington Post</a:t>
            </a:r>
          </a:p>
        </p:txBody>
      </p:sp>
      <p:pic>
        <p:nvPicPr>
          <p:cNvPr id="131" name="Shape 131"/>
          <p:cNvPicPr preferRelativeResize="0"/>
          <p:nvPr/>
        </p:nvPicPr>
        <p:blipFill>
          <a:blip r:embed="rId4">
            <a:alphaModFix/>
          </a:blip>
          <a:stretch>
            <a:fillRect/>
          </a:stretch>
        </p:blipFill>
        <p:spPr>
          <a:xfrm>
            <a:off x="31925" y="1017800"/>
            <a:ext cx="4214799" cy="2453384"/>
          </a:xfrm>
          <a:prstGeom prst="rect">
            <a:avLst/>
          </a:prstGeom>
          <a:noFill/>
          <a:ln>
            <a:noFill/>
          </a:ln>
        </p:spPr>
      </p:pic>
      <p:sp>
        <p:nvSpPr>
          <p:cNvPr id="132" name="Shape 132"/>
          <p:cNvSpPr txBox="1"/>
          <p:nvPr/>
        </p:nvSpPr>
        <p:spPr>
          <a:xfrm>
            <a:off x="584875" y="3471175"/>
            <a:ext cx="3517199" cy="361199"/>
          </a:xfrm>
          <a:prstGeom prst="rect">
            <a:avLst/>
          </a:prstGeom>
          <a:noFill/>
          <a:ln>
            <a:noFill/>
          </a:ln>
        </p:spPr>
        <p:txBody>
          <a:bodyPr anchorCtr="0" anchor="t" bIns="91425" lIns="91425" rIns="91425" tIns="91425">
            <a:noAutofit/>
          </a:bodyPr>
          <a:lstStyle/>
          <a:p>
            <a:pPr lvl="0" rtl="0">
              <a:spcBef>
                <a:spcPts val="0"/>
              </a:spcBef>
              <a:buNone/>
            </a:pPr>
            <a:r>
              <a:rPr i="1" lang="en" sz="1100">
                <a:solidFill>
                  <a:schemeClr val="lt2"/>
                </a:solidFill>
                <a:latin typeface="Roboto"/>
                <a:ea typeface="Roboto"/>
                <a:cs typeface="Roboto"/>
                <a:sym typeface="Roboto"/>
              </a:rPr>
              <a:t>National Review</a:t>
            </a:r>
            <a:r>
              <a:rPr lang="en" sz="1100">
                <a:solidFill>
                  <a:schemeClr val="lt2"/>
                </a:solidFill>
                <a:latin typeface="Roboto"/>
                <a:ea typeface="Roboto"/>
                <a:cs typeface="Roboto"/>
                <a:sym typeface="Roboto"/>
              </a:rPr>
              <a:t> graph about climate change</a:t>
            </a:r>
          </a:p>
        </p:txBody>
      </p:sp>
      <p:sp>
        <p:nvSpPr>
          <p:cNvPr id="133" name="Shape 133"/>
          <p:cNvSpPr txBox="1"/>
          <p:nvPr/>
        </p:nvSpPr>
        <p:spPr>
          <a:xfrm>
            <a:off x="144325" y="4116275"/>
            <a:ext cx="3990000" cy="926099"/>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100">
                <a:solidFill>
                  <a:schemeClr val="accent2"/>
                </a:solidFill>
              </a:rPr>
              <a:t>“The only #climatechange chart you need to see.” </a:t>
            </a:r>
          </a:p>
          <a:p>
            <a:pPr indent="0" lvl="0" marL="0" rtl="0">
              <a:lnSpc>
                <a:spcPct val="115000"/>
              </a:lnSpc>
              <a:spcBef>
                <a:spcPts val="0"/>
              </a:spcBef>
              <a:buNone/>
            </a:pPr>
            <a:r>
              <a:rPr lang="en" sz="1100"/>
              <a:t>— </a:t>
            </a:r>
            <a:r>
              <a:rPr i="1" lang="en" sz="1100"/>
              <a:t>National Review</a:t>
            </a:r>
            <a:r>
              <a:rPr lang="en" sz="1100"/>
              <a:t>, very popular conservative news magazine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23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Political polling?</a:t>
            </a:r>
          </a:p>
        </p:txBody>
      </p:sp>
      <p:sp>
        <p:nvSpPr>
          <p:cNvPr id="139" name="Shape 139"/>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330200" lvl="0" marL="457200" rtl="0">
              <a:spcBef>
                <a:spcPts val="0"/>
              </a:spcBef>
              <a:buSzPct val="100000"/>
            </a:pPr>
            <a:r>
              <a:rPr lang="en" sz="1600"/>
              <a:t>Not all polls are created equal...Lots of room for bias.</a:t>
            </a:r>
          </a:p>
          <a:p>
            <a:pPr indent="-330200" lvl="0" marL="457200">
              <a:spcBef>
                <a:spcPts val="0"/>
              </a:spcBef>
              <a:buSzPct val="100000"/>
            </a:pPr>
            <a:r>
              <a:rPr i="1" lang="en" sz="1600"/>
              <a:t>FiveThirtyEight</a:t>
            </a:r>
            <a:r>
              <a:rPr lang="en" sz="1600"/>
              <a:t> creates a model based on </a:t>
            </a:r>
            <a:br>
              <a:rPr lang="en" sz="1600"/>
            </a:br>
            <a:r>
              <a:rPr lang="en" sz="1600"/>
              <a:t>congregating various polls and ranking them, </a:t>
            </a:r>
            <a:br>
              <a:rPr lang="en" sz="1600"/>
            </a:br>
            <a:r>
              <a:rPr lang="en" sz="1600"/>
              <a:t>but there’s still room for error.</a:t>
            </a:r>
          </a:p>
        </p:txBody>
      </p:sp>
      <p:pic>
        <p:nvPicPr>
          <p:cNvPr id="140" name="Shape 140"/>
          <p:cNvPicPr preferRelativeResize="0"/>
          <p:nvPr/>
        </p:nvPicPr>
        <p:blipFill>
          <a:blip r:embed="rId3">
            <a:alphaModFix/>
          </a:blip>
          <a:stretch>
            <a:fillRect/>
          </a:stretch>
        </p:blipFill>
        <p:spPr>
          <a:xfrm>
            <a:off x="44225" y="2755875"/>
            <a:ext cx="4316999" cy="2132699"/>
          </a:xfrm>
          <a:prstGeom prst="rect">
            <a:avLst/>
          </a:prstGeom>
          <a:noFill/>
          <a:ln cap="flat" cmpd="sng" w="9525">
            <a:solidFill>
              <a:srgbClr val="000000"/>
            </a:solidFill>
            <a:prstDash val="solid"/>
            <a:round/>
            <a:headEnd len="med" w="med" type="none"/>
            <a:tailEnd len="med" w="med" type="none"/>
          </a:ln>
        </p:spPr>
      </p:pic>
      <p:pic>
        <p:nvPicPr>
          <p:cNvPr id="141" name="Shape 141"/>
          <p:cNvPicPr preferRelativeResize="0"/>
          <p:nvPr/>
        </p:nvPicPr>
        <p:blipFill>
          <a:blip r:embed="rId4">
            <a:alphaModFix/>
          </a:blip>
          <a:stretch>
            <a:fillRect/>
          </a:stretch>
        </p:blipFill>
        <p:spPr>
          <a:xfrm>
            <a:off x="6338400" y="100324"/>
            <a:ext cx="2404300" cy="2983099"/>
          </a:xfrm>
          <a:prstGeom prst="rect">
            <a:avLst/>
          </a:prstGeom>
          <a:noFill/>
          <a:ln cap="flat" cmpd="sng" w="9525">
            <a:solidFill>
              <a:schemeClr val="dk2"/>
            </a:solidFill>
            <a:prstDash val="solid"/>
            <a:round/>
            <a:headEnd len="med" w="med" type="none"/>
            <a:tailEnd len="med" w="med" type="none"/>
          </a:ln>
        </p:spPr>
      </p:pic>
      <p:pic>
        <p:nvPicPr>
          <p:cNvPr id="142" name="Shape 142"/>
          <p:cNvPicPr preferRelativeResize="0"/>
          <p:nvPr/>
        </p:nvPicPr>
        <p:blipFill>
          <a:blip r:embed="rId5">
            <a:alphaModFix/>
          </a:blip>
          <a:stretch>
            <a:fillRect/>
          </a:stretch>
        </p:blipFill>
        <p:spPr>
          <a:xfrm>
            <a:off x="4542249" y="3464875"/>
            <a:ext cx="4415200" cy="1423700"/>
          </a:xfrm>
          <a:prstGeom prst="rect">
            <a:avLst/>
          </a:prstGeom>
          <a:noFill/>
          <a:ln cap="flat" cmpd="sng" w="9525">
            <a:solidFill>
              <a:srgbClr val="000000"/>
            </a:solidFill>
            <a:prstDash val="solid"/>
            <a:round/>
            <a:headEnd len="med" w="med" type="none"/>
            <a:tailEnd len="med" w="med" type="none"/>
          </a:ln>
        </p:spPr>
      </p:pic>
      <p:pic>
        <p:nvPicPr>
          <p:cNvPr id="143" name="Shape 143"/>
          <p:cNvPicPr preferRelativeResize="0"/>
          <p:nvPr/>
        </p:nvPicPr>
        <p:blipFill>
          <a:blip r:embed="rId6">
            <a:alphaModFix/>
          </a:blip>
          <a:stretch>
            <a:fillRect/>
          </a:stretch>
        </p:blipFill>
        <p:spPr>
          <a:xfrm>
            <a:off x="4548935" y="2618373"/>
            <a:ext cx="1601759" cy="711025"/>
          </a:xfrm>
          <a:prstGeom prst="rect">
            <a:avLst/>
          </a:prstGeom>
          <a:noFill/>
          <a:ln>
            <a:noFill/>
          </a:ln>
        </p:spPr>
      </p:pic>
      <p:sp>
        <p:nvSpPr>
          <p:cNvPr id="144" name="Shape 144"/>
          <p:cNvSpPr txBox="1"/>
          <p:nvPr/>
        </p:nvSpPr>
        <p:spPr>
          <a:xfrm>
            <a:off x="6394625" y="3093550"/>
            <a:ext cx="3517200" cy="3612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FiveThirtyEight primary polling</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39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Michigan Democratic Primary</a:t>
            </a:r>
          </a:p>
        </p:txBody>
      </p:sp>
      <p:pic>
        <p:nvPicPr>
          <p:cNvPr id="150" name="Shape 150"/>
          <p:cNvPicPr preferRelativeResize="0"/>
          <p:nvPr/>
        </p:nvPicPr>
        <p:blipFill>
          <a:blip r:embed="rId3">
            <a:alphaModFix/>
          </a:blip>
          <a:stretch>
            <a:fillRect/>
          </a:stretch>
        </p:blipFill>
        <p:spPr>
          <a:xfrm>
            <a:off x="89775" y="2305950"/>
            <a:ext cx="6070374" cy="2559950"/>
          </a:xfrm>
          <a:prstGeom prst="rect">
            <a:avLst/>
          </a:prstGeom>
          <a:noFill/>
          <a:ln cap="flat" cmpd="sng" w="9525">
            <a:solidFill>
              <a:srgbClr val="000000"/>
            </a:solidFill>
            <a:prstDash val="solid"/>
            <a:round/>
            <a:headEnd len="med" w="med" type="none"/>
            <a:tailEnd len="med" w="med" type="none"/>
          </a:ln>
        </p:spPr>
      </p:pic>
      <p:pic>
        <p:nvPicPr>
          <p:cNvPr id="151" name="Shape 151"/>
          <p:cNvPicPr preferRelativeResize="0"/>
          <p:nvPr/>
        </p:nvPicPr>
        <p:blipFill>
          <a:blip r:embed="rId4">
            <a:alphaModFix/>
          </a:blip>
          <a:stretch>
            <a:fillRect/>
          </a:stretch>
        </p:blipFill>
        <p:spPr>
          <a:xfrm>
            <a:off x="6288825" y="3116875"/>
            <a:ext cx="2864875" cy="725774"/>
          </a:xfrm>
          <a:prstGeom prst="rect">
            <a:avLst/>
          </a:prstGeom>
          <a:noFill/>
          <a:ln cap="flat" cmpd="sng" w="9525">
            <a:solidFill>
              <a:srgbClr val="000000"/>
            </a:solidFill>
            <a:prstDash val="solid"/>
            <a:round/>
            <a:headEnd len="med" w="med" type="none"/>
            <a:tailEnd len="med" w="med" type="none"/>
          </a:ln>
        </p:spPr>
      </p:pic>
      <p:sp>
        <p:nvSpPr>
          <p:cNvPr id="152" name="Shape 152"/>
          <p:cNvSpPr txBox="1"/>
          <p:nvPr>
            <p:ph idx="1" type="body"/>
          </p:nvPr>
        </p:nvSpPr>
        <p:spPr>
          <a:xfrm>
            <a:off x="311700" y="1229875"/>
            <a:ext cx="8520600" cy="1398600"/>
          </a:xfrm>
          <a:prstGeom prst="rect">
            <a:avLst/>
          </a:prstGeom>
        </p:spPr>
        <p:txBody>
          <a:bodyPr anchorCtr="0" anchor="t" bIns="91425" lIns="91425" rIns="91425" tIns="91425">
            <a:noAutofit/>
          </a:bodyPr>
          <a:lstStyle/>
          <a:p>
            <a:pPr indent="-330200" lvl="0" marL="457200" rtl="0">
              <a:spcBef>
                <a:spcPts val="0"/>
              </a:spcBef>
              <a:buSzPct val="100000"/>
            </a:pPr>
            <a:r>
              <a:rPr lang="en" sz="1600"/>
              <a:t>Pretty much everyone (CNN, Fox, MSNBC, 538) reported a </a:t>
            </a:r>
            <a:r>
              <a:rPr i="1" lang="en" sz="1600"/>
              <a:t>very, very</a:t>
            </a:r>
            <a:r>
              <a:rPr lang="en" sz="1600"/>
              <a:t> high chance of Hillary winning Michigan. </a:t>
            </a:r>
          </a:p>
        </p:txBody>
      </p:sp>
      <p:sp>
        <p:nvSpPr>
          <p:cNvPr id="153" name="Shape 153"/>
          <p:cNvSpPr txBox="1"/>
          <p:nvPr/>
        </p:nvSpPr>
        <p:spPr>
          <a:xfrm>
            <a:off x="6670000" y="2718775"/>
            <a:ext cx="3517200" cy="3612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FiveThirtyEight primary polling</a:t>
            </a:r>
          </a:p>
        </p:txBody>
      </p:sp>
      <p:sp>
        <p:nvSpPr>
          <p:cNvPr id="154" name="Shape 154"/>
          <p:cNvSpPr txBox="1"/>
          <p:nvPr>
            <p:ph idx="1" type="body"/>
          </p:nvPr>
        </p:nvSpPr>
        <p:spPr>
          <a:xfrm>
            <a:off x="311700" y="1310150"/>
            <a:ext cx="7607100" cy="822300"/>
          </a:xfrm>
          <a:prstGeom prst="rect">
            <a:avLst/>
          </a:prstGeom>
        </p:spPr>
        <p:txBody>
          <a:bodyPr anchorCtr="0" anchor="t" bIns="91425" lIns="91425" rIns="91425" tIns="91425">
            <a:noAutofit/>
          </a:bodyPr>
          <a:lstStyle/>
          <a:p>
            <a:pPr lvl="0" rtl="0">
              <a:spcBef>
                <a:spcPts val="0"/>
              </a:spcBef>
              <a:buNone/>
            </a:pPr>
            <a:br>
              <a:rPr lang="en" sz="1600"/>
            </a:br>
            <a:br>
              <a:rPr lang="en" sz="1600"/>
            </a:br>
            <a:r>
              <a:rPr lang="en" sz="1600"/>
              <a:t>	She lost by 1.5 points to Sanders.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03325"/>
            <a:ext cx="8520600" cy="607800"/>
          </a:xfrm>
          <a:prstGeom prst="rect">
            <a:avLst/>
          </a:prstGeom>
        </p:spPr>
        <p:txBody>
          <a:bodyPr anchorCtr="0" anchor="t" bIns="91425" lIns="91425" rIns="91425" tIns="91425">
            <a:noAutofit/>
          </a:bodyPr>
          <a:lstStyle/>
          <a:p>
            <a:pPr lvl="0">
              <a:spcBef>
                <a:spcPts val="0"/>
              </a:spcBef>
              <a:buNone/>
            </a:pPr>
            <a:r>
              <a:rPr lang="en"/>
              <a:t>Invalid science</a:t>
            </a:r>
          </a:p>
        </p:txBody>
      </p:sp>
      <p:sp>
        <p:nvSpPr>
          <p:cNvPr id="160" name="Shape 160"/>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i="1" lang="en">
                <a:solidFill>
                  <a:schemeClr val="accent4"/>
                </a:solidFill>
              </a:rPr>
              <a:t>1998</a:t>
            </a:r>
            <a:r>
              <a:rPr lang="en">
                <a:solidFill>
                  <a:schemeClr val="accent4"/>
                </a:solidFill>
              </a:rPr>
              <a:t>: Highly reputed science journal publishes study:</a:t>
            </a:r>
            <a:br>
              <a:rPr lang="en">
                <a:solidFill>
                  <a:schemeClr val="accent4"/>
                </a:solidFill>
              </a:rPr>
            </a:br>
            <a:r>
              <a:rPr b="1" lang="en">
                <a:solidFill>
                  <a:schemeClr val="accent4"/>
                </a:solidFill>
              </a:rPr>
              <a:t>Measles-mumps rubella (MMR) vaccine likely cause of autism</a:t>
            </a:r>
          </a:p>
          <a:p>
            <a:pPr lvl="0" rtl="0">
              <a:spcBef>
                <a:spcPts val="0"/>
              </a:spcBef>
              <a:buNone/>
            </a:pPr>
            <a:r>
              <a:rPr lang="en"/>
              <a:t>Article has since been retracted, but damage has been done. </a:t>
            </a:r>
          </a:p>
          <a:p>
            <a:pPr lvl="0" rtl="0">
              <a:spcBef>
                <a:spcPts val="0"/>
              </a:spcBef>
              <a:buNone/>
            </a:pPr>
            <a:r>
              <a:rPr lang="en" u="sng"/>
              <a:t>Retractions in scientific articles has gone up 10x in past decade. </a:t>
            </a:r>
            <a:br>
              <a:rPr lang="en"/>
            </a:br>
            <a:r>
              <a:rPr lang="en">
                <a:solidFill>
                  <a:schemeClr val="dk1"/>
                </a:solidFill>
              </a:rPr>
              <a:t>“Most published research findings are false”</a:t>
            </a:r>
            <a:r>
              <a:rPr lang="en"/>
              <a:t> —</a:t>
            </a:r>
            <a:r>
              <a:rPr lang="en" sz="1600"/>
              <a:t> Stanford epidemiologist John Ioannidis</a:t>
            </a:r>
          </a:p>
          <a:p>
            <a:pPr lvl="0" rtl="0">
              <a:spcBef>
                <a:spcPts val="0"/>
              </a:spcBef>
              <a:buNone/>
            </a:pPr>
            <a:r>
              <a:rPr b="1" lang="en"/>
              <a:t>Causes</a:t>
            </a:r>
            <a:r>
              <a:rPr lang="en"/>
              <a:t>? Competition, quality over quantity, publication bias, </a:t>
            </a:r>
            <a:br>
              <a:rPr lang="en"/>
            </a:br>
            <a:r>
              <a:rPr lang="en"/>
              <a:t>poor peer review, and </a:t>
            </a:r>
            <a:r>
              <a:rPr b="1" lang="en"/>
              <a:t>bad statistics</a:t>
            </a:r>
            <a:r>
              <a:rPr lang="en"/>
              <a:t>.</a:t>
            </a:r>
          </a:p>
        </p:txBody>
      </p:sp>
      <p:sp>
        <p:nvSpPr>
          <p:cNvPr id="161" name="Shape 161"/>
          <p:cNvSpPr txBox="1"/>
          <p:nvPr/>
        </p:nvSpPr>
        <p:spPr>
          <a:xfrm>
            <a:off x="311700" y="4301325"/>
            <a:ext cx="7104900" cy="681600"/>
          </a:xfrm>
          <a:prstGeom prst="rect">
            <a:avLst/>
          </a:prstGeom>
          <a:noFill/>
          <a:ln>
            <a:noFill/>
          </a:ln>
        </p:spPr>
        <p:txBody>
          <a:bodyPr anchorCtr="0" anchor="t" bIns="91425" lIns="91425" rIns="91425" tIns="91425">
            <a:noAutofit/>
          </a:bodyPr>
          <a:lstStyle/>
          <a:p>
            <a:pPr lvl="0" rtl="0">
              <a:spcBef>
                <a:spcPts val="0"/>
              </a:spcBef>
              <a:buNone/>
            </a:pPr>
            <a:r>
              <a:rPr i="1" lang="en" sz="1100" u="sng">
                <a:solidFill>
                  <a:schemeClr val="hlink"/>
                </a:solidFill>
                <a:latin typeface="Roboto"/>
                <a:ea typeface="Roboto"/>
                <a:cs typeface="Roboto"/>
                <a:sym typeface="Roboto"/>
                <a:hlinkClick r:id="rId3"/>
              </a:rPr>
              <a:t>Unreliable research: trouble at the lab</a:t>
            </a:r>
            <a:r>
              <a:rPr lang="en" sz="1100">
                <a:solidFill>
                  <a:schemeClr val="lt2"/>
                </a:solidFill>
                <a:latin typeface="Roboto"/>
                <a:ea typeface="Roboto"/>
                <a:cs typeface="Roboto"/>
                <a:sym typeface="Roboto"/>
              </a:rPr>
              <a:t>, The Economist</a:t>
            </a:r>
            <a:br>
              <a:rPr lang="en" sz="1100">
                <a:solidFill>
                  <a:schemeClr val="lt2"/>
                </a:solidFill>
                <a:latin typeface="Roboto"/>
                <a:ea typeface="Roboto"/>
                <a:cs typeface="Roboto"/>
                <a:sym typeface="Roboto"/>
              </a:rPr>
            </a:br>
            <a:r>
              <a:rPr i="1" lang="en" sz="1100" u="sng">
                <a:solidFill>
                  <a:schemeClr val="hlink"/>
                </a:solidFill>
                <a:latin typeface="Roboto"/>
                <a:ea typeface="Roboto"/>
                <a:cs typeface="Roboto"/>
                <a:sym typeface="Roboto"/>
                <a:hlinkClick r:id="rId4"/>
              </a:rPr>
              <a:t>Scientists Are Wrong All the Time, and That’s Fantastic</a:t>
            </a:r>
            <a:r>
              <a:rPr lang="en" sz="1100">
                <a:solidFill>
                  <a:schemeClr val="lt2"/>
                </a:solidFill>
                <a:latin typeface="Roboto"/>
                <a:ea typeface="Roboto"/>
                <a:cs typeface="Roboto"/>
                <a:sym typeface="Roboto"/>
              </a:rPr>
              <a:t>, Marcos Wod, WIRED</a:t>
            </a:r>
          </a:p>
        </p:txBody>
      </p:sp>
      <p:pic>
        <p:nvPicPr>
          <p:cNvPr id="162" name="Shape 162"/>
          <p:cNvPicPr preferRelativeResize="0"/>
          <p:nvPr/>
        </p:nvPicPr>
        <p:blipFill>
          <a:blip r:embed="rId5">
            <a:alphaModFix/>
          </a:blip>
          <a:stretch>
            <a:fillRect/>
          </a:stretch>
        </p:blipFill>
        <p:spPr>
          <a:xfrm>
            <a:off x="4340875" y="60200"/>
            <a:ext cx="4739124" cy="1198600"/>
          </a:xfrm>
          <a:prstGeom prst="rect">
            <a:avLst/>
          </a:prstGeom>
          <a:noFill/>
          <a:ln cap="flat" cmpd="sng" w="9525">
            <a:solidFill>
              <a:srgbClr val="000000"/>
            </a:solidFill>
            <a:prstDash val="solid"/>
            <a:round/>
            <a:headEnd len="med" w="med" type="none"/>
            <a:tailEnd len="med" w="med" type="none"/>
          </a:ln>
        </p:spPr>
      </p:pic>
      <p:sp>
        <p:nvSpPr>
          <p:cNvPr id="163" name="Shape 163"/>
          <p:cNvSpPr txBox="1"/>
          <p:nvPr/>
        </p:nvSpPr>
        <p:spPr>
          <a:xfrm>
            <a:off x="7140825" y="1316850"/>
            <a:ext cx="1897200" cy="3612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lt2"/>
                </a:solidFill>
                <a:latin typeface="Roboto"/>
                <a:ea typeface="Roboto"/>
                <a:cs typeface="Roboto"/>
                <a:sym typeface="Roboto"/>
              </a:rPr>
              <a:t>GALLUP polling in 2015</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